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7" r:id="rId1"/>
    <p:sldMasterId id="2147483650" r:id="rId2"/>
    <p:sldMasterId id="2147483679" r:id="rId3"/>
  </p:sldMasterIdLst>
  <p:notesMasterIdLst>
    <p:notesMasterId r:id="rId26"/>
  </p:notesMasterIdLst>
  <p:sldIdLst>
    <p:sldId id="268" r:id="rId4"/>
    <p:sldId id="269" r:id="rId5"/>
    <p:sldId id="270" r:id="rId6"/>
    <p:sldId id="271" r:id="rId7"/>
    <p:sldId id="273" r:id="rId8"/>
    <p:sldId id="272" r:id="rId9"/>
    <p:sldId id="281" r:id="rId10"/>
    <p:sldId id="282" r:id="rId11"/>
    <p:sldId id="304" r:id="rId12"/>
    <p:sldId id="305" r:id="rId13"/>
    <p:sldId id="306" r:id="rId14"/>
    <p:sldId id="285" r:id="rId15"/>
    <p:sldId id="287" r:id="rId16"/>
    <p:sldId id="288" r:id="rId17"/>
    <p:sldId id="289" r:id="rId18"/>
    <p:sldId id="303" r:id="rId19"/>
    <p:sldId id="291" r:id="rId20"/>
    <p:sldId id="297" r:id="rId21"/>
    <p:sldId id="300" r:id="rId22"/>
    <p:sldId id="299" r:id="rId23"/>
    <p:sldId id="301" r:id="rId24"/>
    <p:sldId id="302" r:id="rId25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Work Sans" pitchFamily="2" charset="0"/>
      <p:regular r:id="rId31"/>
      <p:bold r:id="rId32"/>
      <p:italic r:id="rId33"/>
      <p:boldItalic r:id="rId34"/>
    </p:embeddedFont>
    <p:embeddedFont>
      <p:font typeface="Work Sans Medium" pitchFamily="2" charset="0"/>
      <p:regular r:id="rId35"/>
      <p:italic r:id="rId36"/>
    </p:embeddedFont>
    <p:embeddedFont>
      <p:font typeface="Work Sans SemiBold" pitchFamily="2" charset="0"/>
      <p:regular r:id="rId37"/>
      <p:bold r:id="rId38"/>
      <p:italic r:id="rId39"/>
      <p:boldItalic r:id="rId40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344" userDrawn="1">
          <p15:clr>
            <a:srgbClr val="A4A3A4"/>
          </p15:clr>
        </p15:guide>
        <p15:guide id="4" pos="597" userDrawn="1">
          <p15:clr>
            <a:srgbClr val="A4A3A4"/>
          </p15:clr>
        </p15:guide>
        <p15:guide id="5" pos="3273" userDrawn="1">
          <p15:clr>
            <a:srgbClr val="A4A3A4"/>
          </p15:clr>
        </p15:guide>
        <p15:guide id="6" pos="3500" userDrawn="1">
          <p15:clr>
            <a:srgbClr val="A4A3A4"/>
          </p15:clr>
        </p15:guide>
        <p15:guide id="7" pos="615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llanmörkt format 3 - Dekorfärg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64"/>
    <p:restoredTop sz="86295" autoAdjust="0"/>
  </p:normalViewPr>
  <p:slideViewPr>
    <p:cSldViewPr snapToGrid="0" showGuides="1">
      <p:cViewPr varScale="1">
        <p:scale>
          <a:sx n="67" d="100"/>
          <a:sy n="67" d="100"/>
        </p:scale>
        <p:origin x="900" y="48"/>
      </p:cViewPr>
      <p:guideLst>
        <p:guide orient="horz" pos="2160"/>
        <p:guide pos="3840"/>
        <p:guide orient="horz" pos="1344"/>
        <p:guide pos="597"/>
        <p:guide pos="3273"/>
        <p:guide pos="3500"/>
        <p:guide pos="615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18.xml"/><Relationship Id="rId34" Type="http://schemas.openxmlformats.org/officeDocument/2006/relationships/font" Target="fonts/font8.fntdata"/><Relationship Id="rId42" Type="http://schemas.openxmlformats.org/officeDocument/2006/relationships/viewProps" Target="viewProps.xml"/><Relationship Id="rId47" Type="http://schemas.openxmlformats.org/officeDocument/2006/relationships/customXml" Target="../customXml/item3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customXml" Target="../customXml/item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5.fntdata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customXml" Target="../customXml/item2.xml"/><Relationship Id="rId20" Type="http://schemas.openxmlformats.org/officeDocument/2006/relationships/slide" Target="slides/slide17.xml"/><Relationship Id="rId4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67863-098D-7443-8C24-5FBC4AB783A3}" type="datetimeFigureOut">
              <a:t>2024-12-12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D31592-3C66-914C-8F2B-350F777116D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713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D31592-3C66-914C-8F2B-350F777116DA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376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D31592-3C66-914C-8F2B-350F777116DA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8267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D31592-3C66-914C-8F2B-350F777116DA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2637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D31592-3C66-914C-8F2B-350F777116DA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7115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D31592-3C66-914C-8F2B-350F777116DA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8263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D31592-3C66-914C-8F2B-350F777116DA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0152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D31592-3C66-914C-8F2B-350F777116DA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347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B8C1BEF0-CC6B-5D80-AC3F-DCD9982497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5853" y="3571875"/>
            <a:ext cx="8798701" cy="1654175"/>
          </a:xfrm>
        </p:spPr>
        <p:txBody>
          <a:bodyPr anchor="ctr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Presentationens titel</a:t>
            </a:r>
          </a:p>
        </p:txBody>
      </p:sp>
      <p:sp>
        <p:nvSpPr>
          <p:cNvPr id="6" name="Underrubrik 2">
            <a:extLst>
              <a:ext uri="{FF2B5EF4-FFF2-40B4-BE49-F238E27FC236}">
                <a16:creationId xmlns:a16="http://schemas.microsoft.com/office/drawing/2014/main" id="{C3841BD3-5439-F0D1-9827-775AB47EAB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132013" y="5388994"/>
            <a:ext cx="7926387" cy="46196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err="1"/>
              <a:t>Underrubrik</a:t>
            </a:r>
            <a:endParaRPr lang="sv-SE" dirty="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F231D883-7B16-7C82-305D-01DE34B463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5244" y="1007044"/>
            <a:ext cx="1739917" cy="165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457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3 bilder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8721948-959B-87EC-FA49-B45A4B605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4D63-BE2C-4D4B-BBD2-256262659A9F}" type="datetime1">
              <a:rPr lang="sv-SE" smtClean="0"/>
              <a:pPr/>
              <a:t>2024-12-12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E95995D-2E7D-4CB8-015A-F23849398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footer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8F2DE99-6303-F89C-1611-0FFF475B6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C8F4-20CD-364A-8A8E-DE130115B17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rubrik 1">
            <a:extLst>
              <a:ext uri="{FF2B5EF4-FFF2-40B4-BE49-F238E27FC236}">
                <a16:creationId xmlns:a16="http://schemas.microsoft.com/office/drawing/2014/main" id="{2AE870AB-060B-0FB2-E725-21BB65BCB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836613"/>
            <a:ext cx="8196262" cy="1311364"/>
          </a:xfrm>
          <a:prstGeom prst="rect">
            <a:avLst/>
          </a:prstGeom>
        </p:spPr>
        <p:txBody>
          <a:bodyPr vert="horz" lIns="91440" tIns="108000" rIns="91440" bIns="45720" rtlCol="0" anchor="t">
            <a:noAutofit/>
          </a:bodyPr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3835E09C-BA82-D9ED-C123-DAF1093D8E8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47739" y="1687633"/>
            <a:ext cx="2822004" cy="3325692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9" name="Platshållare för bild 12">
            <a:extLst>
              <a:ext uri="{FF2B5EF4-FFF2-40B4-BE49-F238E27FC236}">
                <a16:creationId xmlns:a16="http://schemas.microsoft.com/office/drawing/2014/main" id="{A1B32E41-89F9-9ED1-454D-E09D343B823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096380" y="1687633"/>
            <a:ext cx="2822004" cy="3325692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10" name="Platshållare för bild 12">
            <a:extLst>
              <a:ext uri="{FF2B5EF4-FFF2-40B4-BE49-F238E27FC236}">
                <a16:creationId xmlns:a16="http://schemas.microsoft.com/office/drawing/2014/main" id="{BC3C8CFC-2399-786C-A053-51FD97723AC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245021" y="1687633"/>
            <a:ext cx="2822004" cy="3325692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2" name="Platshållare för text 14">
            <a:extLst>
              <a:ext uri="{FF2B5EF4-FFF2-40B4-BE49-F238E27FC236}">
                <a16:creationId xmlns:a16="http://schemas.microsoft.com/office/drawing/2014/main" id="{590AE671-F2B6-FABF-A578-926E5EABFF3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47738" y="5192713"/>
            <a:ext cx="2822004" cy="90646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7" name="Platshållare för text 14">
            <a:extLst>
              <a:ext uri="{FF2B5EF4-FFF2-40B4-BE49-F238E27FC236}">
                <a16:creationId xmlns:a16="http://schemas.microsoft.com/office/drawing/2014/main" id="{66BB79A9-07F3-3923-86C2-83C52FDEA60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096379" y="5192713"/>
            <a:ext cx="2822004" cy="90646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8" name="Platshållare för text 14">
            <a:extLst>
              <a:ext uri="{FF2B5EF4-FFF2-40B4-BE49-F238E27FC236}">
                <a16:creationId xmlns:a16="http://schemas.microsoft.com/office/drawing/2014/main" id="{3BC5D95A-77B0-95FD-F967-BDB03FDE710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245021" y="5192713"/>
            <a:ext cx="2822004" cy="90646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449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97">
          <p15:clr>
            <a:srgbClr val="FBAE40"/>
          </p15:clr>
        </p15:guide>
        <p15:guide id="4" pos="3477">
          <p15:clr>
            <a:srgbClr val="FBAE40"/>
          </p15:clr>
        </p15:guide>
        <p15:guide id="5" orient="horz" pos="1275">
          <p15:clr>
            <a:srgbClr val="FBAE40"/>
          </p15:clr>
        </p15:guide>
        <p15:guide id="6" orient="horz" pos="3158">
          <p15:clr>
            <a:srgbClr val="FBAE40"/>
          </p15:clr>
        </p15:guide>
        <p15:guide id="7" orient="horz" pos="327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FFE1B46D-8109-6054-3587-2B9881082B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006" y="1272750"/>
            <a:ext cx="4556257" cy="433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926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är du gör din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55B0D64B-2452-F207-A336-0815C2DF0741}"/>
              </a:ext>
            </a:extLst>
          </p:cNvPr>
          <p:cNvSpPr txBox="1"/>
          <p:nvPr userDrawn="1"/>
        </p:nvSpPr>
        <p:spPr>
          <a:xfrm>
            <a:off x="947738" y="2544623"/>
            <a:ext cx="4559299" cy="1768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400" lvl="0" indent="-230400">
              <a:lnSpc>
                <a:spcPts val="212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sv-SE" sz="1600" kern="1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Work Sans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Presentationen ska vara ett stöd och blir bättre om den skrivna informationen är kort och kärnfull.</a:t>
            </a:r>
          </a:p>
          <a:p>
            <a:pPr marL="230400" lvl="0" indent="-230400">
              <a:lnSpc>
                <a:spcPts val="212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600" kern="1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Work Sans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Låt presentationen illustrera ditt budskap – genom diagram, citat.</a:t>
            </a:r>
            <a:endParaRPr lang="sv-SE" sz="1600" kern="100">
              <a:solidFill>
                <a:schemeClr val="tx1">
                  <a:lumMod val="65000"/>
                  <a:lumOff val="35000"/>
                </a:schemeClr>
              </a:solidFill>
              <a:effectLst/>
              <a:latin typeface="Work Sans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0400" lvl="0" indent="-230400">
              <a:lnSpc>
                <a:spcPts val="212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600" kern="1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Work Sans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Använd gärna stödord och punktlista.</a:t>
            </a:r>
            <a:endParaRPr lang="sv-SE" sz="1600" kern="100">
              <a:solidFill>
                <a:schemeClr val="tx1">
                  <a:lumMod val="65000"/>
                  <a:lumOff val="35000"/>
                </a:schemeClr>
              </a:solidFill>
              <a:effectLst/>
              <a:latin typeface="Work Sans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73F45F60-45E7-066A-33B4-0E8E6F121EC0}"/>
              </a:ext>
            </a:extLst>
          </p:cNvPr>
          <p:cNvSpPr txBox="1"/>
          <p:nvPr userDrawn="1"/>
        </p:nvSpPr>
        <p:spPr>
          <a:xfrm>
            <a:off x="6084515" y="2544623"/>
            <a:ext cx="4712794" cy="1768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400" lvl="0" indent="-230400">
              <a:lnSpc>
                <a:spcPts val="212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sv-SE" sz="1600" kern="1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Work Sans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Välj bilder/fotografier med omsorg – rätt foto förstärker, fel förstör.</a:t>
            </a:r>
          </a:p>
          <a:p>
            <a:pPr marL="230400" lvl="0" indent="-230400">
              <a:lnSpc>
                <a:spcPts val="212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sv-SE" sz="1600" kern="1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Work Sans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Kan du inte göra en tydlig presentationsbild, gör ingen alls – förklara med egna ord istället.</a:t>
            </a:r>
          </a:p>
          <a:p>
            <a:pPr marL="230400" lvl="0" indent="-230400">
              <a:lnSpc>
                <a:spcPts val="212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600" kern="1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Work Sans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Håll presentationen kort. Prata hellre själv.</a:t>
            </a:r>
            <a:endParaRPr lang="sv-SE" sz="1600" kern="100">
              <a:solidFill>
                <a:schemeClr val="tx1">
                  <a:lumMod val="65000"/>
                  <a:lumOff val="35000"/>
                </a:schemeClr>
              </a:solidFill>
              <a:effectLst/>
              <a:latin typeface="Work Sans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67D7A5C2-C92A-600F-0BB8-1E9FDC99BAEF}"/>
              </a:ext>
            </a:extLst>
          </p:cNvPr>
          <p:cNvSpPr txBox="1"/>
          <p:nvPr userDrawn="1"/>
        </p:nvSpPr>
        <p:spPr>
          <a:xfrm>
            <a:off x="947738" y="1890199"/>
            <a:ext cx="455929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120"/>
              </a:lnSpc>
              <a:spcBef>
                <a:spcPts val="300"/>
              </a:spcBef>
            </a:pPr>
            <a:r>
              <a:rPr lang="sv-SE" kern="100">
                <a:effectLst/>
                <a:latin typeface="Work Sans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Tänk på att: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2717BDED-5AD5-2E63-7694-5DF8A093795C}"/>
              </a:ext>
            </a:extLst>
          </p:cNvPr>
          <p:cNvSpPr txBox="1"/>
          <p:nvPr userDrawn="1"/>
        </p:nvSpPr>
        <p:spPr>
          <a:xfrm>
            <a:off x="947738" y="899447"/>
            <a:ext cx="7774921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3840"/>
              </a:lnSpc>
            </a:pPr>
            <a:r>
              <a:rPr lang="sv-SE" sz="3200" kern="100">
                <a:effectLst/>
                <a:latin typeface="Work Sans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När du gör din presentation</a:t>
            </a:r>
          </a:p>
        </p:txBody>
      </p:sp>
    </p:spTree>
    <p:extLst>
      <p:ext uri="{BB962C8B-B14F-4D97-AF65-F5344CB8AC3E}">
        <p14:creationId xmlns:p14="http://schemas.microsoft.com/office/powerpoint/2010/main" val="2206973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lgänglighetsanpassa din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8EB50238-E622-CC4D-E865-CA7D7EF35C9E}"/>
              </a:ext>
            </a:extLst>
          </p:cNvPr>
          <p:cNvSpPr txBox="1"/>
          <p:nvPr userDrawn="1"/>
        </p:nvSpPr>
        <p:spPr>
          <a:xfrm>
            <a:off x="957358" y="821623"/>
            <a:ext cx="9054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latin typeface="Work Sans" pitchFamily="2" charset="77"/>
              </a:rPr>
              <a:t>Tillgänglighetsanpassa din presentation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46DB352F-69A9-1E92-AAD7-901A1A1F9054}"/>
              </a:ext>
            </a:extLst>
          </p:cNvPr>
          <p:cNvSpPr txBox="1"/>
          <p:nvPr userDrawn="1"/>
        </p:nvSpPr>
        <p:spPr>
          <a:xfrm>
            <a:off x="957359" y="1528186"/>
            <a:ext cx="9323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400" dirty="0"/>
              <a:t>Mallen är inställd för att vara så tillgänglighetsanpassad som möjligt men det är två saker du behöver göra själv allt eftersom du adderar innehåll. </a:t>
            </a:r>
            <a:r>
              <a:rPr lang="en-US" sz="1400" b="1" noProof="0" dirty="0">
                <a:latin typeface="Work Sans SemiBold" pitchFamily="2" charset="77"/>
              </a:rPr>
              <a:t>Instruktionerna nedan är för Office 2013/2016.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DA13882F-AF79-0DD9-0229-90F3341A13E5}"/>
              </a:ext>
            </a:extLst>
          </p:cNvPr>
          <p:cNvSpPr txBox="1"/>
          <p:nvPr userDrawn="1"/>
        </p:nvSpPr>
        <p:spPr>
          <a:xfrm>
            <a:off x="947738" y="2600794"/>
            <a:ext cx="4234721" cy="157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sz="1000" dirty="0">
                <a:latin typeface="Work Sans" pitchFamily="2" charset="77"/>
              </a:rPr>
              <a:t>Högerklicka på en bild/figur och välj alternativet </a:t>
            </a:r>
            <a:r>
              <a:rPr lang="en-US" sz="1000" i="1" dirty="0">
                <a:latin typeface="Work Sans" pitchFamily="2" charset="77"/>
              </a:rPr>
              <a:t>Formatera bild. </a:t>
            </a:r>
            <a:r>
              <a:rPr lang="en-US" sz="1000" dirty="0">
                <a:latin typeface="Work Sans" pitchFamily="2" charset="77"/>
              </a:rPr>
              <a:t>Då öppnas en flik till höger i fönstret. Välj figuren </a:t>
            </a:r>
            <a:r>
              <a:rPr lang="en-US" sz="1000" i="1" dirty="0">
                <a:latin typeface="Work Sans" pitchFamily="2" charset="77"/>
              </a:rPr>
              <a:t>Storlek och egenskaper… </a:t>
            </a:r>
            <a:r>
              <a:rPr lang="en-US" sz="1000" dirty="0">
                <a:latin typeface="Work Sans" pitchFamily="2" charset="77"/>
              </a:rPr>
              <a:t>välj sedan </a:t>
            </a:r>
            <a:r>
              <a:rPr lang="en-US" sz="1000" i="1" dirty="0">
                <a:latin typeface="Work Sans" pitchFamily="2" charset="77"/>
              </a:rPr>
              <a:t>alternativ text. </a:t>
            </a:r>
            <a:r>
              <a:rPr lang="en-US" sz="1000" dirty="0">
                <a:latin typeface="Work Sans" pitchFamily="2" charset="77"/>
              </a:rPr>
              <a:t>Beskriv din bild/figur med 1-2 meningar som läses upp av uppläsningsprogram för de som har nedsatt syn.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sz="1000" dirty="0">
                <a:latin typeface="Work Sans" pitchFamily="2" charset="77"/>
              </a:rPr>
              <a:t>Har bilden/figuren inget informativt syfte och du vill exkludera den kan du bara lämna rubrik och beskrivning tom.</a:t>
            </a:r>
          </a:p>
          <a:p>
            <a:endParaRPr lang="en-GB" sz="1000">
              <a:latin typeface="Work Sans" pitchFamily="2" charset="77"/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4DBAB48A-0207-EBBB-5144-24A47388C7DA}"/>
              </a:ext>
            </a:extLst>
          </p:cNvPr>
          <p:cNvSpPr txBox="1"/>
          <p:nvPr userDrawn="1"/>
        </p:nvSpPr>
        <p:spPr>
          <a:xfrm>
            <a:off x="5549719" y="2600794"/>
            <a:ext cx="42347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dirty="0">
                <a:latin typeface="Work Sans" pitchFamily="2" charset="77"/>
              </a:rPr>
              <a:t>Mallarna förinlagda fält har en uppsatt läsordning men adderar du ytterligare/egna textrutor, bilder, smart art eller annat innehåll som inte finns i mallen bör du kontrollera att läsordningen blir logisk, annars läses objekten in i ordningen de lagts till på sidan.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000" b="1" dirty="0">
                <a:latin typeface="Work Sans" pitchFamily="2" charset="77"/>
              </a:rPr>
              <a:t>Läsordningen styr du genom:</a:t>
            </a:r>
          </a:p>
          <a:p>
            <a:pPr marL="228600" indent="-228600"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n-US" sz="1000" dirty="0">
                <a:latin typeface="Work Sans" pitchFamily="2" charset="77"/>
              </a:rPr>
              <a:t>Markera ett objekt i filen. Välj fliken </a:t>
            </a:r>
            <a:r>
              <a:rPr lang="en-US" sz="1000" b="0" i="1" baseline="0" dirty="0">
                <a:latin typeface="Work Sans" pitchFamily="2" charset="77"/>
              </a:rPr>
              <a:t>format </a:t>
            </a:r>
            <a:r>
              <a:rPr lang="en-US" sz="1000" dirty="0">
                <a:latin typeface="Work Sans" pitchFamily="2" charset="77"/>
              </a:rPr>
              <a:t>som visas till höger i menyfliksområdet och välj sedan </a:t>
            </a:r>
            <a:r>
              <a:rPr lang="en-US" sz="1000" b="0" i="1" baseline="0" dirty="0">
                <a:latin typeface="Work Sans" pitchFamily="2" charset="77"/>
              </a:rPr>
              <a:t>markeringsfönster </a:t>
            </a:r>
            <a:r>
              <a:rPr lang="en-US" sz="1000" dirty="0">
                <a:latin typeface="Work Sans" pitchFamily="2" charset="77"/>
              </a:rPr>
              <a:t>i gruppen</a:t>
            </a:r>
            <a:r>
              <a:rPr lang="en-US" sz="1000" b="0" i="1" baseline="0" dirty="0">
                <a:latin typeface="Work Sans" pitchFamily="2" charset="77"/>
              </a:rPr>
              <a:t> ordna.</a:t>
            </a:r>
            <a:endParaRPr lang="en-US" sz="1000" dirty="0">
              <a:latin typeface="Work Sans" pitchFamily="2" charset="77"/>
            </a:endParaRPr>
          </a:p>
          <a:p>
            <a:pPr marL="228600" indent="-228600"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n-US" sz="1000" dirty="0">
                <a:latin typeface="Work Sans" pitchFamily="2" charset="77"/>
              </a:rPr>
              <a:t>Markera ett eller flera objekt i listan. Dra markeringen uppåt eller nedåt, eller klicka på knappen uppåt.</a:t>
            </a:r>
          </a:p>
          <a:p>
            <a:pPr marL="0" indent="0"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+mj-lt"/>
              <a:buNone/>
            </a:pPr>
            <a:r>
              <a:rPr lang="en-US" sz="1000" dirty="0">
                <a:latin typeface="Work Sans" pitchFamily="2" charset="77"/>
              </a:rPr>
              <a:t>Dra objekten till de har den ordning du vill. Detta påverkar inte layouten på sidan utan bara vilken ordning de läses in maskinellt. </a:t>
            </a:r>
            <a:endParaRPr lang="en-GB" sz="1000">
              <a:latin typeface="Work Sans" pitchFamily="2" charset="77"/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32D64C20-E0EC-50ED-8276-1342580DEAE9}"/>
              </a:ext>
            </a:extLst>
          </p:cNvPr>
          <p:cNvSpPr txBox="1"/>
          <p:nvPr userDrawn="1"/>
        </p:nvSpPr>
        <p:spPr>
          <a:xfrm>
            <a:off x="934309" y="2231036"/>
            <a:ext cx="4248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latin typeface="Work Sans Medium" pitchFamily="2" charset="77"/>
              </a:rPr>
              <a:t>Lägg till alternativ text för bilder/figurer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E6A6CDBB-9355-D585-CAEB-E68FDC04C402}"/>
              </a:ext>
            </a:extLst>
          </p:cNvPr>
          <p:cNvSpPr txBox="1"/>
          <p:nvPr userDrawn="1"/>
        </p:nvSpPr>
        <p:spPr>
          <a:xfrm>
            <a:off x="5543785" y="2231036"/>
            <a:ext cx="4248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latin typeface="Work Sans Medium" pitchFamily="2" charset="77"/>
              </a:rPr>
              <a:t>Dubbelkolla läsordningen</a:t>
            </a:r>
          </a:p>
        </p:txBody>
      </p:sp>
    </p:spTree>
    <p:extLst>
      <p:ext uri="{BB962C8B-B14F-4D97-AF65-F5344CB8AC3E}">
        <p14:creationId xmlns:p14="http://schemas.microsoft.com/office/powerpoint/2010/main" val="3503481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lgänglighet Office 365/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0A51E754-9C7A-11C0-D983-A8276233FD20}"/>
              </a:ext>
            </a:extLst>
          </p:cNvPr>
          <p:cNvSpPr txBox="1"/>
          <p:nvPr userDrawn="1"/>
        </p:nvSpPr>
        <p:spPr>
          <a:xfrm>
            <a:off x="957359" y="821623"/>
            <a:ext cx="9535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latin typeface="Work Sans" pitchFamily="2" charset="77"/>
              </a:rPr>
              <a:t>Tillgänglighetsanpassa din presentation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9AB3E6E3-4894-429E-071D-F50345A149E8}"/>
              </a:ext>
            </a:extLst>
          </p:cNvPr>
          <p:cNvSpPr txBox="1"/>
          <p:nvPr userDrawn="1"/>
        </p:nvSpPr>
        <p:spPr>
          <a:xfrm>
            <a:off x="957359" y="1528186"/>
            <a:ext cx="9323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400" dirty="0"/>
              <a:t>Mallen är inställd för att vara så tillgänglighetsanpassad som möjligt men det är två saker du behöver göra själv allt eftersom du adderar innehåll. </a:t>
            </a:r>
            <a:r>
              <a:rPr lang="en-US" sz="1400" b="1" noProof="0" dirty="0">
                <a:latin typeface="Work Sans SemiBold" pitchFamily="2" charset="77"/>
              </a:rPr>
              <a:t>Instruktionerna nedan är för Office 365 eller Office 2019.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A0EE485A-2ED1-48AD-EA7A-54C938436EF9}"/>
              </a:ext>
            </a:extLst>
          </p:cNvPr>
          <p:cNvSpPr txBox="1"/>
          <p:nvPr userDrawn="1"/>
        </p:nvSpPr>
        <p:spPr>
          <a:xfrm>
            <a:off x="947738" y="2600794"/>
            <a:ext cx="4234721" cy="157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sz="1000" dirty="0">
                <a:latin typeface="Work Sans" pitchFamily="2" charset="77"/>
              </a:rPr>
              <a:t>Högerklicka på en bild/figur och välj alternativet </a:t>
            </a:r>
            <a:r>
              <a:rPr lang="en-US" sz="1000" i="1" dirty="0">
                <a:latin typeface="Work Sans" pitchFamily="2" charset="77"/>
              </a:rPr>
              <a:t>Redigera alternativtext. </a:t>
            </a:r>
            <a:r>
              <a:rPr lang="en-US" sz="1000" dirty="0">
                <a:latin typeface="Work Sans" pitchFamily="2" charset="77"/>
              </a:rPr>
              <a:t>Då öppnas en flik till höger i fönstret. Beskriv din bild/figur med 1-2 meningar som läses upp av uppläsningsprogram för de som har nedsatt syn.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sz="1000" dirty="0">
                <a:latin typeface="Work Sans" pitchFamily="2" charset="77"/>
              </a:rPr>
              <a:t>Har bilden/figuren inget informativt syfte och du vill exkludera den kan du istället klicka I checkrutan </a:t>
            </a:r>
            <a:r>
              <a:rPr lang="en-US" sz="1000" i="1" dirty="0">
                <a:latin typeface="Work Sans" pitchFamily="2" charset="77"/>
              </a:rPr>
              <a:t>Markera som dekorativt</a:t>
            </a:r>
            <a:r>
              <a:rPr lang="en-US" sz="1000" dirty="0">
                <a:latin typeface="Work Sans" pitchFamily="2" charset="77"/>
              </a:rPr>
              <a:t> under textrutan för alternativ text.</a:t>
            </a:r>
          </a:p>
          <a:p>
            <a:endParaRPr lang="en-GB" sz="1000">
              <a:latin typeface="Work Sans" pitchFamily="2" charset="77"/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B14C1B1E-9EFF-D9D7-277A-BFBAECBE27ED}"/>
              </a:ext>
            </a:extLst>
          </p:cNvPr>
          <p:cNvSpPr txBox="1"/>
          <p:nvPr userDrawn="1"/>
        </p:nvSpPr>
        <p:spPr>
          <a:xfrm>
            <a:off x="5549719" y="2600794"/>
            <a:ext cx="423472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dirty="0">
                <a:latin typeface="Work Sans" pitchFamily="2" charset="77"/>
              </a:rPr>
              <a:t>Mallarna förinlagda fält har en uppsatt läsordning men adderar du ytterligare/egna textrutor, bilder, smart art eller annat innehåll som inte finns i mallen bör du kontrollera att läsordningen blir logisk, annars läses objekten in i ordningen de lagts till på sidan.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000" b="1" dirty="0">
                <a:latin typeface="Work Sans" pitchFamily="2" charset="77"/>
              </a:rPr>
              <a:t>Läsordningen styr du genom:</a:t>
            </a:r>
          </a:p>
          <a:p>
            <a:pPr marL="228600" indent="-228600"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n-US" sz="1000" dirty="0">
                <a:latin typeface="Work Sans" pitchFamily="2" charset="77"/>
              </a:rPr>
              <a:t>På fliken </a:t>
            </a:r>
            <a:r>
              <a:rPr lang="en-US" sz="1000" b="0" i="1" baseline="0" dirty="0">
                <a:latin typeface="Work Sans" pitchFamily="2" charset="77"/>
              </a:rPr>
              <a:t>Start </a:t>
            </a:r>
            <a:r>
              <a:rPr lang="en-US" sz="1000" dirty="0">
                <a:latin typeface="Work Sans" pitchFamily="2" charset="77"/>
              </a:rPr>
              <a:t>väljer du</a:t>
            </a:r>
            <a:r>
              <a:rPr lang="en-US" sz="1000" b="0" i="1" baseline="0" dirty="0">
                <a:latin typeface="Work Sans" pitchFamily="2" charset="77"/>
              </a:rPr>
              <a:t> Ordna.</a:t>
            </a:r>
            <a:endParaRPr lang="en-US" sz="1000" dirty="0">
              <a:latin typeface="Work Sans" pitchFamily="2" charset="77"/>
            </a:endParaRPr>
          </a:p>
          <a:p>
            <a:pPr marL="228600" indent="-228600"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n-US" sz="1000" dirty="0">
                <a:latin typeface="Work Sans" pitchFamily="2" charset="77"/>
              </a:rPr>
              <a:t>På menyn </a:t>
            </a:r>
            <a:r>
              <a:rPr lang="en-US" sz="1000" b="0" i="1" baseline="0" dirty="0">
                <a:latin typeface="Work Sans" pitchFamily="2" charset="77"/>
              </a:rPr>
              <a:t>Ordna </a:t>
            </a:r>
            <a:r>
              <a:rPr lang="en-US" sz="1000" dirty="0">
                <a:latin typeface="Work Sans" pitchFamily="2" charset="77"/>
              </a:rPr>
              <a:t>väljer du</a:t>
            </a:r>
            <a:r>
              <a:rPr lang="en-US" sz="1000" b="0" i="1" baseline="0" dirty="0">
                <a:latin typeface="Work Sans" pitchFamily="2" charset="77"/>
              </a:rPr>
              <a:t> Markeringsfönster.</a:t>
            </a:r>
            <a:endParaRPr lang="en-US" sz="1000" dirty="0">
              <a:latin typeface="Work Sans" pitchFamily="2" charset="77"/>
            </a:endParaRPr>
          </a:p>
          <a:p>
            <a:pPr marL="0" indent="0"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+mj-lt"/>
              <a:buNone/>
            </a:pPr>
            <a:r>
              <a:rPr lang="en-US" sz="1000" dirty="0">
                <a:latin typeface="Work Sans" pitchFamily="2" charset="77"/>
              </a:rPr>
              <a:t>Då öppnas en flik till höger I fönstret. Dra objekten tills de har den ordning du vill. Detta påverkar inte layouten på sidan utan bara vilken ordning de läses in maskinellt. </a:t>
            </a:r>
            <a:endParaRPr lang="en-GB" sz="1000">
              <a:latin typeface="Work Sans" pitchFamily="2" charset="77"/>
            </a:endParaRP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5C80CE63-C4AE-38F4-9AAB-26B856C6A2AA}"/>
              </a:ext>
            </a:extLst>
          </p:cNvPr>
          <p:cNvSpPr txBox="1"/>
          <p:nvPr userDrawn="1"/>
        </p:nvSpPr>
        <p:spPr>
          <a:xfrm>
            <a:off x="934309" y="2231036"/>
            <a:ext cx="4248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latin typeface="Work Sans Medium" pitchFamily="2" charset="77"/>
              </a:rPr>
              <a:t>Lägg till alternativ text för bilder/figurer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7FE0EBDC-2402-1F53-DC48-ACFDF104DF39}"/>
              </a:ext>
            </a:extLst>
          </p:cNvPr>
          <p:cNvSpPr txBox="1"/>
          <p:nvPr userDrawn="1"/>
        </p:nvSpPr>
        <p:spPr>
          <a:xfrm>
            <a:off x="5543785" y="2231036"/>
            <a:ext cx="4248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latin typeface="Work Sans Medium" pitchFamily="2" charset="77"/>
              </a:rPr>
              <a:t>Dubbelkolla läsordningen</a:t>
            </a:r>
          </a:p>
        </p:txBody>
      </p:sp>
    </p:spTree>
    <p:extLst>
      <p:ext uri="{BB962C8B-B14F-4D97-AF65-F5344CB8AC3E}">
        <p14:creationId xmlns:p14="http://schemas.microsoft.com/office/powerpoint/2010/main" val="1528221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B8C1BEF0-CC6B-5D80-AC3F-DCD9982497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5853" y="3571875"/>
            <a:ext cx="8798701" cy="1654175"/>
          </a:xfrm>
        </p:spPr>
        <p:txBody>
          <a:bodyPr anchor="ctr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Presentation </a:t>
            </a:r>
            <a:r>
              <a:rPr lang="sv-SE" dirty="0" err="1"/>
              <a:t>title</a:t>
            </a:r>
            <a:endParaRPr lang="sv-SE" dirty="0"/>
          </a:p>
        </p:txBody>
      </p:sp>
      <p:sp>
        <p:nvSpPr>
          <p:cNvPr id="6" name="Underrubrik 2">
            <a:extLst>
              <a:ext uri="{FF2B5EF4-FFF2-40B4-BE49-F238E27FC236}">
                <a16:creationId xmlns:a16="http://schemas.microsoft.com/office/drawing/2014/main" id="{C3841BD3-5439-F0D1-9827-775AB47EAB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132013" y="5388994"/>
            <a:ext cx="7926387" cy="46196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err="1"/>
              <a:t>Subtitle</a:t>
            </a:r>
            <a:r>
              <a:rPr lang="sv-SE" dirty="0"/>
              <a:t> </a:t>
            </a:r>
            <a:r>
              <a:rPr lang="sv-SE" dirty="0" err="1"/>
              <a:t>here</a:t>
            </a:r>
            <a:endParaRPr lang="sv-SE" dirty="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F231D883-7B16-7C82-305D-01DE34B463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5244" y="1007044"/>
            <a:ext cx="1739917" cy="165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8542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0ADBFD3-494F-0006-CF49-3526BB979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4D63-BE2C-4D4B-BBD2-256262659A9F}" type="datetime1">
              <a:rPr lang="sv-SE" smtClean="0"/>
              <a:pPr/>
              <a:t>2024-12-12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609E1BD-AA5D-00B1-E039-47660A7F4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footer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4A18E1F-D479-AB8E-0971-6711BBC8D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C8F4-20CD-364A-8A8E-DE130115B17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rubrik 1">
            <a:extLst>
              <a:ext uri="{FF2B5EF4-FFF2-40B4-BE49-F238E27FC236}">
                <a16:creationId xmlns:a16="http://schemas.microsoft.com/office/drawing/2014/main" id="{7A283842-21B2-F132-5C80-A0C114300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836613"/>
            <a:ext cx="9472971" cy="716142"/>
          </a:xfrm>
          <a:prstGeom prst="rect">
            <a:avLst/>
          </a:prstGeom>
        </p:spPr>
        <p:txBody>
          <a:bodyPr vert="horz" lIns="91440" tIns="108000" rIns="91440" bIns="45720" rtlCol="0" anchor="t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49F71313-69F3-3473-0FB7-308AC801C5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47738" y="1776413"/>
            <a:ext cx="9472971" cy="424497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419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C32F3E5-D4FB-6CAF-7271-81A8E7074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4D63-BE2C-4D4B-BBD2-256262659A9F}" type="datetime1">
              <a:rPr lang="sv-SE" smtClean="0"/>
              <a:pPr/>
              <a:t>2024-12-12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E6D920F-9B89-6CE6-44CC-CA866A247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footer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F1D8D47-4CF2-999B-CC89-CCC79A3C5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C8F4-20CD-364A-8A8E-DE130115B17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bild 2">
            <a:extLst>
              <a:ext uri="{FF2B5EF4-FFF2-40B4-BE49-F238E27FC236}">
                <a16:creationId xmlns:a16="http://schemas.microsoft.com/office/drawing/2014/main" id="{82EBE0E1-BE11-020E-84EC-67233813B7C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795" y="0"/>
            <a:ext cx="6096000" cy="6858000"/>
          </a:xfrm>
        </p:spPr>
        <p:txBody>
          <a:bodyPr bIns="1044000" anchor="ctr"/>
          <a:lstStyle>
            <a:lvl1pPr marL="0" indent="0" algn="ctr">
              <a:buNone/>
              <a:defRPr/>
            </a:lvl1pPr>
          </a:lstStyle>
          <a:p>
            <a:r>
              <a:rPr lang="sv-SE" dirty="0" err="1"/>
              <a:t>Click</a:t>
            </a:r>
            <a:r>
              <a:rPr lang="sv-SE" dirty="0"/>
              <a:t> on the </a:t>
            </a:r>
            <a:r>
              <a:rPr lang="sv-SE" dirty="0" err="1"/>
              <a:t>icon</a:t>
            </a:r>
            <a:r>
              <a:rPr lang="sv-SE" dirty="0"/>
              <a:t> or </a:t>
            </a:r>
            <a:br>
              <a:rPr lang="sv-SE" dirty="0"/>
            </a:br>
            <a:r>
              <a:rPr lang="sv-SE" dirty="0"/>
              <a:t>drag and </a:t>
            </a:r>
            <a:r>
              <a:rPr lang="sv-SE" dirty="0" err="1"/>
              <a:t>drop</a:t>
            </a:r>
            <a:r>
              <a:rPr lang="sv-SE" dirty="0"/>
              <a:t> to </a:t>
            </a:r>
            <a:r>
              <a:rPr lang="sv-SE" dirty="0" err="1"/>
              <a:t>insert</a:t>
            </a:r>
            <a:r>
              <a:rPr lang="sv-SE" dirty="0"/>
              <a:t> an image</a:t>
            </a:r>
          </a:p>
        </p:txBody>
      </p:sp>
      <p:sp>
        <p:nvSpPr>
          <p:cNvPr id="17" name="Platshållare för rubrik 1">
            <a:extLst>
              <a:ext uri="{FF2B5EF4-FFF2-40B4-BE49-F238E27FC236}">
                <a16:creationId xmlns:a16="http://schemas.microsoft.com/office/drawing/2014/main" id="{31F0A250-9FA8-F7E1-916A-3CC75EC2F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700" y="836613"/>
            <a:ext cx="4114800" cy="1459243"/>
          </a:xfrm>
          <a:prstGeom prst="rect">
            <a:avLst/>
          </a:prstGeom>
        </p:spPr>
        <p:txBody>
          <a:bodyPr vert="horz" lIns="91440" tIns="108000" rIns="91440" bIns="45720" rtlCol="0" anchor="t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1" name="Platshållare för text 9">
            <a:extLst>
              <a:ext uri="{FF2B5EF4-FFF2-40B4-BE49-F238E27FC236}">
                <a16:creationId xmlns:a16="http://schemas.microsoft.com/office/drawing/2014/main" id="{B292B661-7CCD-4000-08D7-733BB70F4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43700" y="2024063"/>
            <a:ext cx="4114800" cy="1910751"/>
          </a:xfrm>
        </p:spPr>
        <p:txBody>
          <a:bodyPr/>
          <a:lstStyle>
            <a:lvl1pPr marL="0" indent="0">
              <a:lnSpc>
                <a:spcPts val="2120"/>
              </a:lnSpc>
              <a:spcBef>
                <a:spcPts val="300"/>
              </a:spcBef>
              <a:buFontTx/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10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10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907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75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527">
          <p15:clr>
            <a:srgbClr val="FBAE40"/>
          </p15:clr>
        </p15:guide>
        <p15:guide id="4" pos="4248">
          <p15:clr>
            <a:srgbClr val="FBAE40"/>
          </p15:clr>
        </p15:guide>
        <p15:guide id="5" pos="683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40FDF65-DDD5-E90D-E5DB-B558EDECD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4D63-BE2C-4D4B-BBD2-256262659A9F}" type="datetime1">
              <a:rPr lang="sv-SE" smtClean="0"/>
              <a:pPr/>
              <a:t>2024-12-12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BC36520-22BB-EFA2-853F-F3E7342A2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footer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A6DF841-EA31-7BF4-9684-209279B6D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C8F4-20CD-364A-8A8E-DE130115B17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bild 2">
            <a:extLst>
              <a:ext uri="{FF2B5EF4-FFF2-40B4-BE49-F238E27FC236}">
                <a16:creationId xmlns:a16="http://schemas.microsoft.com/office/drawing/2014/main" id="{3038389D-D197-86D6-9D3E-5A61199E687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795" y="0"/>
            <a:ext cx="6096000" cy="6858000"/>
          </a:xfrm>
        </p:spPr>
        <p:txBody>
          <a:bodyPr bIns="1044000" anchor="ctr"/>
          <a:lstStyle>
            <a:lvl1pPr marL="0" indent="0" algn="ctr">
              <a:buNone/>
              <a:defRPr/>
            </a:lvl1pPr>
          </a:lstStyle>
          <a:p>
            <a:r>
              <a:rPr lang="sv-SE" dirty="0" err="1"/>
              <a:t>Click</a:t>
            </a:r>
            <a:r>
              <a:rPr lang="sv-SE" dirty="0"/>
              <a:t> on the </a:t>
            </a:r>
            <a:r>
              <a:rPr lang="sv-SE" dirty="0" err="1"/>
              <a:t>icon</a:t>
            </a:r>
            <a:r>
              <a:rPr lang="sv-SE" dirty="0"/>
              <a:t> or </a:t>
            </a:r>
            <a:br>
              <a:rPr lang="sv-SE" dirty="0"/>
            </a:br>
            <a:r>
              <a:rPr lang="sv-SE" dirty="0"/>
              <a:t>drag and </a:t>
            </a:r>
            <a:r>
              <a:rPr lang="sv-SE" dirty="0" err="1"/>
              <a:t>drop</a:t>
            </a:r>
            <a:r>
              <a:rPr lang="sv-SE" dirty="0"/>
              <a:t> to </a:t>
            </a:r>
            <a:r>
              <a:rPr lang="sv-SE" dirty="0" err="1"/>
              <a:t>insert</a:t>
            </a:r>
            <a:r>
              <a:rPr lang="sv-SE" dirty="0"/>
              <a:t> an image</a:t>
            </a:r>
          </a:p>
        </p:txBody>
      </p:sp>
      <p:sp>
        <p:nvSpPr>
          <p:cNvPr id="7" name="Platshållare för rubrik 1">
            <a:extLst>
              <a:ext uri="{FF2B5EF4-FFF2-40B4-BE49-F238E27FC236}">
                <a16:creationId xmlns:a16="http://schemas.microsoft.com/office/drawing/2014/main" id="{72E0C1A0-A9BD-243C-0ED6-127A99F43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700" y="1844674"/>
            <a:ext cx="4114800" cy="1459243"/>
          </a:xfrm>
          <a:prstGeom prst="rect">
            <a:avLst/>
          </a:prstGeom>
        </p:spPr>
        <p:txBody>
          <a:bodyPr vert="horz" lIns="91440" tIns="108000" rIns="91440" bIns="45720" rtlCol="0" anchor="t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Platshållare för text 9">
            <a:extLst>
              <a:ext uri="{FF2B5EF4-FFF2-40B4-BE49-F238E27FC236}">
                <a16:creationId xmlns:a16="http://schemas.microsoft.com/office/drawing/2014/main" id="{6A8C23D9-7BD3-7E9D-6E90-B458B8D270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43700" y="3429000"/>
            <a:ext cx="4114800" cy="1910751"/>
          </a:xfrm>
        </p:spPr>
        <p:txBody>
          <a:bodyPr/>
          <a:lstStyle>
            <a:lvl1pPr marL="0" indent="0">
              <a:lnSpc>
                <a:spcPts val="2360"/>
              </a:lnSpc>
              <a:spcBef>
                <a:spcPts val="0"/>
              </a:spcBef>
              <a:buFontTx/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10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10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0832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1865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3462A3D-BC6E-33F6-D482-0EDC48C6D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4D63-BE2C-4D4B-BBD2-256262659A9F}" type="datetime1">
              <a:rPr lang="sv-SE" smtClean="0"/>
              <a:pPr/>
              <a:t>2024-12-12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B664D28-D961-D1F2-AC74-C753E5DCB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footer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A6E489E-66C8-8766-0520-C9DA822D5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C8F4-20CD-364A-8A8E-DE130115B17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Platshållare för rubrik 1">
            <a:extLst>
              <a:ext uri="{FF2B5EF4-FFF2-40B4-BE49-F238E27FC236}">
                <a16:creationId xmlns:a16="http://schemas.microsoft.com/office/drawing/2014/main" id="{1DFB9773-1D7F-F3B3-C706-28A8C2D92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836613"/>
            <a:ext cx="8196262" cy="1311364"/>
          </a:xfrm>
          <a:prstGeom prst="rect">
            <a:avLst/>
          </a:prstGeom>
        </p:spPr>
        <p:txBody>
          <a:bodyPr vert="horz" lIns="91440" tIns="108000" rIns="91440" bIns="45720" rtlCol="0" anchor="t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4" name="Platshållare för innehåll 13">
            <a:extLst>
              <a:ext uri="{FF2B5EF4-FFF2-40B4-BE49-F238E27FC236}">
                <a16:creationId xmlns:a16="http://schemas.microsoft.com/office/drawing/2014/main" id="{67484F84-26D1-126E-3D9A-EE9938F14D3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47738" y="2528888"/>
            <a:ext cx="4559300" cy="25779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15" name="Platshållare för innehåll 13">
            <a:extLst>
              <a:ext uri="{FF2B5EF4-FFF2-40B4-BE49-F238E27FC236}">
                <a16:creationId xmlns:a16="http://schemas.microsoft.com/office/drawing/2014/main" id="{BF275934-BA93-B26D-2430-57E33960590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89081" y="2528888"/>
            <a:ext cx="4559300" cy="25779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4894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97">
          <p15:clr>
            <a:srgbClr val="FBAE40"/>
          </p15:clr>
        </p15:guide>
        <p15:guide id="4" orient="horz" pos="527">
          <p15:clr>
            <a:srgbClr val="FBAE40"/>
          </p15:clr>
        </p15:guide>
        <p15:guide id="5" orient="horz" pos="159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0ADBFD3-494F-0006-CF49-3526BB979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4D63-BE2C-4D4B-BBD2-256262659A9F}" type="datetime1">
              <a:rPr lang="sv-SE" smtClean="0"/>
              <a:pPr/>
              <a:t>2024-12-12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609E1BD-AA5D-00B1-E039-47660A7F4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footer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4A18E1F-D479-AB8E-0971-6711BBC8D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C8F4-20CD-364A-8A8E-DE130115B17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rubrik 1">
            <a:extLst>
              <a:ext uri="{FF2B5EF4-FFF2-40B4-BE49-F238E27FC236}">
                <a16:creationId xmlns:a16="http://schemas.microsoft.com/office/drawing/2014/main" id="{7A283842-21B2-F132-5C80-A0C114300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836613"/>
            <a:ext cx="9472971" cy="716142"/>
          </a:xfrm>
          <a:prstGeom prst="rect">
            <a:avLst/>
          </a:prstGeom>
        </p:spPr>
        <p:txBody>
          <a:bodyPr vert="horz" lIns="91440" tIns="108000" rIns="91440" bIns="45720" rtlCol="0" anchor="t">
            <a:noAutofit/>
          </a:bodyPr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49F71313-69F3-3473-0FB7-308AC801C5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47738" y="1776413"/>
            <a:ext cx="9472971" cy="424497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0566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8721948-959B-87EC-FA49-B45A4B605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4D63-BE2C-4D4B-BBD2-256262659A9F}" type="datetime1">
              <a:rPr lang="sv-SE" smtClean="0"/>
              <a:pPr/>
              <a:t>2024-12-12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E95995D-2E7D-4CB8-015A-F23849398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footer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8F2DE99-6303-F89C-1611-0FFF475B6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C8F4-20CD-364A-8A8E-DE130115B17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BA1374A7-E0B7-54FC-E679-6FEEF0E72FA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947738" y="2024063"/>
            <a:ext cx="4262617" cy="376396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9" name="Platshållare för innehåll 6">
            <a:extLst>
              <a:ext uri="{FF2B5EF4-FFF2-40B4-BE49-F238E27FC236}">
                <a16:creationId xmlns:a16="http://schemas.microsoft.com/office/drawing/2014/main" id="{B41E123B-B2EB-E3F8-6438-FA8E1D383E0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519738" y="2024063"/>
            <a:ext cx="4262617" cy="376396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12" name="Platshållare för rubrik 1">
            <a:extLst>
              <a:ext uri="{FF2B5EF4-FFF2-40B4-BE49-F238E27FC236}">
                <a16:creationId xmlns:a16="http://schemas.microsoft.com/office/drawing/2014/main" id="{939A7C66-E96C-ED31-2BDE-4005A0E86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836612"/>
            <a:ext cx="4262617" cy="1052573"/>
          </a:xfrm>
          <a:prstGeom prst="rect">
            <a:avLst/>
          </a:prstGeom>
        </p:spPr>
        <p:txBody>
          <a:bodyPr vert="horz" lIns="91440" tIns="108000" rIns="91440" bIns="45720" rtlCol="0" anchor="t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3" name="Platshållare för text 22">
            <a:extLst>
              <a:ext uri="{FF2B5EF4-FFF2-40B4-BE49-F238E27FC236}">
                <a16:creationId xmlns:a16="http://schemas.microsoft.com/office/drawing/2014/main" id="{FAE689B1-F36C-71C2-F115-C9B65A0A00C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519738" y="905624"/>
            <a:ext cx="4262437" cy="1052512"/>
          </a:xfrm>
        </p:spPr>
        <p:txBody>
          <a:bodyPr/>
          <a:lstStyle>
            <a:lvl1pPr marL="0" indent="0">
              <a:lnSpc>
                <a:spcPts val="3840"/>
              </a:lnSpc>
              <a:spcBef>
                <a:spcPts val="0"/>
              </a:spcBef>
              <a:spcAft>
                <a:spcPts val="0"/>
              </a:spcAft>
              <a:buNone/>
              <a:defRPr sz="3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66373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97">
          <p15:clr>
            <a:srgbClr val="FBAE40"/>
          </p15:clr>
        </p15:guide>
        <p15:guide id="4" pos="3477">
          <p15:clr>
            <a:srgbClr val="FBAE40"/>
          </p15:clr>
        </p15:guide>
        <p15:guide id="5" orient="horz" pos="1275">
          <p15:clr>
            <a:srgbClr val="FBAE40"/>
          </p15:clr>
        </p15:guide>
        <p15:guide id="6" orient="horz" pos="3158">
          <p15:clr>
            <a:srgbClr val="FBAE40"/>
          </p15:clr>
        </p15:guide>
        <p15:guide id="7" orient="horz" pos="3271">
          <p15:clr>
            <a:srgbClr val="FBAE40"/>
          </p15:clr>
        </p15:guide>
        <p15:guide id="8" orient="horz" pos="527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8721948-959B-87EC-FA49-B45A4B605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4D63-BE2C-4D4B-BBD2-256262659A9F}" type="datetime1">
              <a:rPr lang="sv-SE" smtClean="0"/>
              <a:pPr/>
              <a:t>2024-12-12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E95995D-2E7D-4CB8-015A-F23849398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footer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8F2DE99-6303-F89C-1611-0FFF475B6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C8F4-20CD-364A-8A8E-DE130115B17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rubrik 1">
            <a:extLst>
              <a:ext uri="{FF2B5EF4-FFF2-40B4-BE49-F238E27FC236}">
                <a16:creationId xmlns:a16="http://schemas.microsoft.com/office/drawing/2014/main" id="{2AE870AB-060B-0FB2-E725-21BB65BCB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836613"/>
            <a:ext cx="8196262" cy="1311364"/>
          </a:xfrm>
          <a:prstGeom prst="rect">
            <a:avLst/>
          </a:prstGeom>
        </p:spPr>
        <p:txBody>
          <a:bodyPr vert="horz" lIns="91440" tIns="108000" rIns="91440" bIns="45720" rtlCol="0" anchor="t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49E648CF-56EA-9980-F69D-2AC8D23AEE0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89650" y="2035175"/>
            <a:ext cx="4559300" cy="2973266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3835E09C-BA82-D9ED-C123-DAF1093D8E8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47738" y="2024063"/>
            <a:ext cx="4572000" cy="2989262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7EA82616-DB96-A57E-04F3-E904D69359D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47738" y="5192713"/>
            <a:ext cx="4572000" cy="90646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16" name="Platshållare för text 14">
            <a:extLst>
              <a:ext uri="{FF2B5EF4-FFF2-40B4-BE49-F238E27FC236}">
                <a16:creationId xmlns:a16="http://schemas.microsoft.com/office/drawing/2014/main" id="{09876A58-6661-933D-30BB-FCB61348535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89081" y="5192713"/>
            <a:ext cx="4572000" cy="90646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5221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97">
          <p15:clr>
            <a:srgbClr val="FBAE40"/>
          </p15:clr>
        </p15:guide>
        <p15:guide id="4" pos="3477">
          <p15:clr>
            <a:srgbClr val="FBAE40"/>
          </p15:clr>
        </p15:guide>
        <p15:guide id="5" orient="horz" pos="1275">
          <p15:clr>
            <a:srgbClr val="FBAE40"/>
          </p15:clr>
        </p15:guide>
        <p15:guide id="6" orient="horz" pos="3158">
          <p15:clr>
            <a:srgbClr val="FBAE40"/>
          </p15:clr>
        </p15:guide>
        <p15:guide id="7" orient="horz" pos="327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8721948-959B-87EC-FA49-B45A4B605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4D63-BE2C-4D4B-BBD2-256262659A9F}" type="datetime1">
              <a:rPr lang="sv-SE" smtClean="0"/>
              <a:pPr/>
              <a:t>2024-12-12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E95995D-2E7D-4CB8-015A-F23849398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footer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8F2DE99-6303-F89C-1611-0FFF475B6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C8F4-20CD-364A-8A8E-DE130115B17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rubrik 1">
            <a:extLst>
              <a:ext uri="{FF2B5EF4-FFF2-40B4-BE49-F238E27FC236}">
                <a16:creationId xmlns:a16="http://schemas.microsoft.com/office/drawing/2014/main" id="{2AE870AB-060B-0FB2-E725-21BB65BCB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836613"/>
            <a:ext cx="8196262" cy="1311364"/>
          </a:xfrm>
          <a:prstGeom prst="rect">
            <a:avLst/>
          </a:prstGeom>
        </p:spPr>
        <p:txBody>
          <a:bodyPr vert="horz" lIns="91440" tIns="108000" rIns="91440" bIns="45720" rtlCol="0" anchor="t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49E648CF-56EA-9980-F69D-2AC8D23AEE0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89650" y="2035175"/>
            <a:ext cx="4559300" cy="3753150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3835E09C-BA82-D9ED-C123-DAF1093D8E8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47738" y="2024063"/>
            <a:ext cx="4572000" cy="3764262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801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97">
          <p15:clr>
            <a:srgbClr val="FBAE40"/>
          </p15:clr>
        </p15:guide>
        <p15:guide id="4" pos="3477">
          <p15:clr>
            <a:srgbClr val="FBAE40"/>
          </p15:clr>
        </p15:guide>
        <p15:guide id="5" orient="horz" pos="1275">
          <p15:clr>
            <a:srgbClr val="FBAE40"/>
          </p15:clr>
        </p15:guide>
        <p15:guide id="6" orient="horz" pos="3158">
          <p15:clr>
            <a:srgbClr val="FBAE40"/>
          </p15:clr>
        </p15:guide>
        <p15:guide id="7" orient="horz" pos="327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8721948-959B-87EC-FA49-B45A4B605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4D63-BE2C-4D4B-BBD2-256262659A9F}" type="datetime1">
              <a:rPr lang="sv-SE" smtClean="0"/>
              <a:pPr/>
              <a:t>2024-12-12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E95995D-2E7D-4CB8-015A-F23849398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footer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8F2DE99-6303-F89C-1611-0FFF475B6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C8F4-20CD-364A-8A8E-DE130115B17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rubrik 1">
            <a:extLst>
              <a:ext uri="{FF2B5EF4-FFF2-40B4-BE49-F238E27FC236}">
                <a16:creationId xmlns:a16="http://schemas.microsoft.com/office/drawing/2014/main" id="{2AE870AB-060B-0FB2-E725-21BB65BCB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836613"/>
            <a:ext cx="8196262" cy="1311364"/>
          </a:xfrm>
          <a:prstGeom prst="rect">
            <a:avLst/>
          </a:prstGeom>
        </p:spPr>
        <p:txBody>
          <a:bodyPr vert="horz" lIns="91440" tIns="108000" rIns="91440" bIns="45720" rtlCol="0" anchor="t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3835E09C-BA82-D9ED-C123-DAF1093D8E8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47739" y="2024063"/>
            <a:ext cx="2822004" cy="3764262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9" name="Platshållare för bild 12">
            <a:extLst>
              <a:ext uri="{FF2B5EF4-FFF2-40B4-BE49-F238E27FC236}">
                <a16:creationId xmlns:a16="http://schemas.microsoft.com/office/drawing/2014/main" id="{A1B32E41-89F9-9ED1-454D-E09D343B823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096380" y="2024063"/>
            <a:ext cx="2822004" cy="3764262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10" name="Platshållare för bild 12">
            <a:extLst>
              <a:ext uri="{FF2B5EF4-FFF2-40B4-BE49-F238E27FC236}">
                <a16:creationId xmlns:a16="http://schemas.microsoft.com/office/drawing/2014/main" id="{BC3C8CFC-2399-786C-A053-51FD97723AC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245021" y="2024063"/>
            <a:ext cx="2822004" cy="3764262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021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97">
          <p15:clr>
            <a:srgbClr val="FBAE40"/>
          </p15:clr>
        </p15:guide>
        <p15:guide id="4" pos="3477">
          <p15:clr>
            <a:srgbClr val="FBAE40"/>
          </p15:clr>
        </p15:guide>
        <p15:guide id="5" orient="horz" pos="1275">
          <p15:clr>
            <a:srgbClr val="FBAE40"/>
          </p15:clr>
        </p15:guide>
        <p15:guide id="6" orient="horz" pos="3158">
          <p15:clr>
            <a:srgbClr val="FBAE40"/>
          </p15:clr>
        </p15:guide>
        <p15:guide id="7" orient="horz" pos="327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3 bilder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8721948-959B-87EC-FA49-B45A4B605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4D63-BE2C-4D4B-BBD2-256262659A9F}" type="datetime1">
              <a:rPr lang="sv-SE" smtClean="0"/>
              <a:pPr/>
              <a:t>2024-12-12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E95995D-2E7D-4CB8-015A-F23849398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footer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8F2DE99-6303-F89C-1611-0FFF475B6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C8F4-20CD-364A-8A8E-DE130115B17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rubrik 1">
            <a:extLst>
              <a:ext uri="{FF2B5EF4-FFF2-40B4-BE49-F238E27FC236}">
                <a16:creationId xmlns:a16="http://schemas.microsoft.com/office/drawing/2014/main" id="{2AE870AB-060B-0FB2-E725-21BB65BCB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836613"/>
            <a:ext cx="8196262" cy="1311364"/>
          </a:xfrm>
          <a:prstGeom prst="rect">
            <a:avLst/>
          </a:prstGeom>
        </p:spPr>
        <p:txBody>
          <a:bodyPr vert="horz" lIns="91440" tIns="108000" rIns="91440" bIns="45720" rtlCol="0" anchor="t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3835E09C-BA82-D9ED-C123-DAF1093D8E8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47739" y="1687633"/>
            <a:ext cx="2822004" cy="3325692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9" name="Platshållare för bild 12">
            <a:extLst>
              <a:ext uri="{FF2B5EF4-FFF2-40B4-BE49-F238E27FC236}">
                <a16:creationId xmlns:a16="http://schemas.microsoft.com/office/drawing/2014/main" id="{A1B32E41-89F9-9ED1-454D-E09D343B823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096380" y="1687633"/>
            <a:ext cx="2822004" cy="3325692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10" name="Platshållare för bild 12">
            <a:extLst>
              <a:ext uri="{FF2B5EF4-FFF2-40B4-BE49-F238E27FC236}">
                <a16:creationId xmlns:a16="http://schemas.microsoft.com/office/drawing/2014/main" id="{BC3C8CFC-2399-786C-A053-51FD97723AC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245021" y="1687633"/>
            <a:ext cx="2822004" cy="3325692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2" name="Platshållare för text 14">
            <a:extLst>
              <a:ext uri="{FF2B5EF4-FFF2-40B4-BE49-F238E27FC236}">
                <a16:creationId xmlns:a16="http://schemas.microsoft.com/office/drawing/2014/main" id="{590AE671-F2B6-FABF-A578-926E5EABFF3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47738" y="5192713"/>
            <a:ext cx="2822004" cy="90646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7" name="Platshållare för text 14">
            <a:extLst>
              <a:ext uri="{FF2B5EF4-FFF2-40B4-BE49-F238E27FC236}">
                <a16:creationId xmlns:a16="http://schemas.microsoft.com/office/drawing/2014/main" id="{66BB79A9-07F3-3923-86C2-83C52FDEA60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096379" y="5192713"/>
            <a:ext cx="2822004" cy="90646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8" name="Platshållare för text 14">
            <a:extLst>
              <a:ext uri="{FF2B5EF4-FFF2-40B4-BE49-F238E27FC236}">
                <a16:creationId xmlns:a16="http://schemas.microsoft.com/office/drawing/2014/main" id="{3BC5D95A-77B0-95FD-F967-BDB03FDE710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245021" y="5192713"/>
            <a:ext cx="2822004" cy="90646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568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97">
          <p15:clr>
            <a:srgbClr val="FBAE40"/>
          </p15:clr>
        </p15:guide>
        <p15:guide id="4" pos="3477">
          <p15:clr>
            <a:srgbClr val="FBAE40"/>
          </p15:clr>
        </p15:guide>
        <p15:guide id="5" orient="horz" pos="1275">
          <p15:clr>
            <a:srgbClr val="FBAE40"/>
          </p15:clr>
        </p15:guide>
        <p15:guide id="6" orient="horz" pos="3158">
          <p15:clr>
            <a:srgbClr val="FBAE40"/>
          </p15:clr>
        </p15:guide>
        <p15:guide id="7" orient="horz" pos="327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1BEAE4BB-8616-AD66-D017-A34248E737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006" y="1272750"/>
            <a:ext cx="4556257" cy="433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7286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"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B8C1BEF0-CC6B-5D80-AC3F-DCD9982497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5853" y="3571875"/>
            <a:ext cx="8798701" cy="1654175"/>
          </a:xfrm>
        </p:spPr>
        <p:txBody>
          <a:bodyPr anchor="ctr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Presentation </a:t>
            </a:r>
            <a:r>
              <a:rPr lang="sv-SE" dirty="0" err="1"/>
              <a:t>title</a:t>
            </a:r>
            <a:endParaRPr lang="sv-SE" dirty="0"/>
          </a:p>
        </p:txBody>
      </p:sp>
      <p:sp>
        <p:nvSpPr>
          <p:cNvPr id="6" name="Underrubrik 2">
            <a:extLst>
              <a:ext uri="{FF2B5EF4-FFF2-40B4-BE49-F238E27FC236}">
                <a16:creationId xmlns:a16="http://schemas.microsoft.com/office/drawing/2014/main" id="{C3841BD3-5439-F0D1-9827-775AB47EAB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132013" y="5388994"/>
            <a:ext cx="7926387" cy="46196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err="1"/>
              <a:t>Subtitle</a:t>
            </a:r>
            <a:r>
              <a:rPr lang="sv-SE" dirty="0"/>
              <a:t> </a:t>
            </a:r>
            <a:r>
              <a:rPr lang="sv-SE" dirty="0" err="1"/>
              <a:t>here</a:t>
            </a:r>
            <a:endParaRPr lang="sv-SE" dirty="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F231D883-7B16-7C82-305D-01DE34B463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5244" y="1007044"/>
            <a:ext cx="1739917" cy="165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553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0ADBFD3-494F-0006-CF49-3526BB979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4D63-BE2C-4D4B-BBD2-256262659A9F}" type="datetime1">
              <a:rPr lang="sv-SE" smtClean="0"/>
              <a:pPr/>
              <a:t>2024-12-12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609E1BD-AA5D-00B1-E039-47660A7F4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footer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4A18E1F-D479-AB8E-0971-6711BBC8D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C8F4-20CD-364A-8A8E-DE130115B17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rubrik 1">
            <a:extLst>
              <a:ext uri="{FF2B5EF4-FFF2-40B4-BE49-F238E27FC236}">
                <a16:creationId xmlns:a16="http://schemas.microsoft.com/office/drawing/2014/main" id="{7A283842-21B2-F132-5C80-A0C114300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836613"/>
            <a:ext cx="9472971" cy="716142"/>
          </a:xfrm>
          <a:prstGeom prst="rect">
            <a:avLst/>
          </a:prstGeom>
        </p:spPr>
        <p:txBody>
          <a:bodyPr vert="horz" lIns="91440" tIns="108000" rIns="91440" bIns="45720" rtlCol="0" anchor="t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49F71313-69F3-3473-0FB7-308AC801C5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47738" y="1776413"/>
            <a:ext cx="9472971" cy="424497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5624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C32F3E5-D4FB-6CAF-7271-81A8E7074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4D63-BE2C-4D4B-BBD2-256262659A9F}" type="datetime1">
              <a:rPr lang="sv-SE" smtClean="0"/>
              <a:pPr/>
              <a:t>2024-12-12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E6D920F-9B89-6CE6-44CC-CA866A247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footer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F1D8D47-4CF2-999B-CC89-CCC79A3C5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C8F4-20CD-364A-8A8E-DE130115B17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bild 2">
            <a:extLst>
              <a:ext uri="{FF2B5EF4-FFF2-40B4-BE49-F238E27FC236}">
                <a16:creationId xmlns:a16="http://schemas.microsoft.com/office/drawing/2014/main" id="{82EBE0E1-BE11-020E-84EC-67233813B7C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795" y="0"/>
            <a:ext cx="6096000" cy="6858000"/>
          </a:xfrm>
        </p:spPr>
        <p:txBody>
          <a:bodyPr bIns="1044000" anchor="ctr"/>
          <a:lstStyle>
            <a:lvl1pPr marL="0" indent="0" algn="ctr">
              <a:buNone/>
              <a:defRPr/>
            </a:lvl1pPr>
          </a:lstStyle>
          <a:p>
            <a:r>
              <a:rPr lang="sv-SE" dirty="0" err="1"/>
              <a:t>Click</a:t>
            </a:r>
            <a:r>
              <a:rPr lang="sv-SE" dirty="0"/>
              <a:t> on the </a:t>
            </a:r>
            <a:r>
              <a:rPr lang="sv-SE" dirty="0" err="1"/>
              <a:t>icon</a:t>
            </a:r>
            <a:r>
              <a:rPr lang="sv-SE" dirty="0"/>
              <a:t> or </a:t>
            </a:r>
            <a:br>
              <a:rPr lang="sv-SE" dirty="0"/>
            </a:br>
            <a:r>
              <a:rPr lang="sv-SE" dirty="0"/>
              <a:t>drag and </a:t>
            </a:r>
            <a:r>
              <a:rPr lang="sv-SE" dirty="0" err="1"/>
              <a:t>drop</a:t>
            </a:r>
            <a:r>
              <a:rPr lang="sv-SE" dirty="0"/>
              <a:t> to </a:t>
            </a:r>
            <a:r>
              <a:rPr lang="sv-SE" dirty="0" err="1"/>
              <a:t>insert</a:t>
            </a:r>
            <a:r>
              <a:rPr lang="sv-SE" dirty="0"/>
              <a:t> an image</a:t>
            </a:r>
          </a:p>
        </p:txBody>
      </p:sp>
      <p:sp>
        <p:nvSpPr>
          <p:cNvPr id="17" name="Platshållare för rubrik 1">
            <a:extLst>
              <a:ext uri="{FF2B5EF4-FFF2-40B4-BE49-F238E27FC236}">
                <a16:creationId xmlns:a16="http://schemas.microsoft.com/office/drawing/2014/main" id="{31F0A250-9FA8-F7E1-916A-3CC75EC2F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700" y="836613"/>
            <a:ext cx="4114800" cy="1459243"/>
          </a:xfrm>
          <a:prstGeom prst="rect">
            <a:avLst/>
          </a:prstGeom>
        </p:spPr>
        <p:txBody>
          <a:bodyPr vert="horz" lIns="91440" tIns="108000" rIns="91440" bIns="45720" rtlCol="0" anchor="t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1" name="Platshållare för text 9">
            <a:extLst>
              <a:ext uri="{FF2B5EF4-FFF2-40B4-BE49-F238E27FC236}">
                <a16:creationId xmlns:a16="http://schemas.microsoft.com/office/drawing/2014/main" id="{B292B661-7CCD-4000-08D7-733BB70F4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43700" y="2024063"/>
            <a:ext cx="4114800" cy="1910751"/>
          </a:xfrm>
        </p:spPr>
        <p:txBody>
          <a:bodyPr/>
          <a:lstStyle>
            <a:lvl1pPr marL="0" indent="0">
              <a:lnSpc>
                <a:spcPts val="2120"/>
              </a:lnSpc>
              <a:spcBef>
                <a:spcPts val="300"/>
              </a:spcBef>
              <a:buFontTx/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10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10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612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75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527">
          <p15:clr>
            <a:srgbClr val="FBAE40"/>
          </p15:clr>
        </p15:guide>
        <p15:guide id="4" pos="4248">
          <p15:clr>
            <a:srgbClr val="FBAE40"/>
          </p15:clr>
        </p15:guide>
        <p15:guide id="5" pos="683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40FDF65-DDD5-E90D-E5DB-B558EDECD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4D63-BE2C-4D4B-BBD2-256262659A9F}" type="datetime1">
              <a:rPr lang="sv-SE" smtClean="0"/>
              <a:pPr/>
              <a:t>2024-12-12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BC36520-22BB-EFA2-853F-F3E7342A2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footer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A6DF841-EA31-7BF4-9684-209279B6D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C8F4-20CD-364A-8A8E-DE130115B17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bild 2">
            <a:extLst>
              <a:ext uri="{FF2B5EF4-FFF2-40B4-BE49-F238E27FC236}">
                <a16:creationId xmlns:a16="http://schemas.microsoft.com/office/drawing/2014/main" id="{3038389D-D197-86D6-9D3E-5A61199E687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795" y="0"/>
            <a:ext cx="6096000" cy="6858000"/>
          </a:xfrm>
        </p:spPr>
        <p:txBody>
          <a:bodyPr bIns="1044000" anchor="ctr"/>
          <a:lstStyle>
            <a:lvl1pPr marL="0" indent="0" algn="ctr">
              <a:buNone/>
              <a:defRPr/>
            </a:lvl1pPr>
          </a:lstStyle>
          <a:p>
            <a:r>
              <a:rPr lang="sv-SE" dirty="0" err="1"/>
              <a:t>Click</a:t>
            </a:r>
            <a:r>
              <a:rPr lang="sv-SE" dirty="0"/>
              <a:t> on the </a:t>
            </a:r>
            <a:r>
              <a:rPr lang="sv-SE" dirty="0" err="1"/>
              <a:t>icon</a:t>
            </a:r>
            <a:r>
              <a:rPr lang="sv-SE" dirty="0"/>
              <a:t> or </a:t>
            </a:r>
            <a:br>
              <a:rPr lang="sv-SE" dirty="0"/>
            </a:br>
            <a:r>
              <a:rPr lang="sv-SE" dirty="0"/>
              <a:t>drag and </a:t>
            </a:r>
            <a:r>
              <a:rPr lang="sv-SE" dirty="0" err="1"/>
              <a:t>drop</a:t>
            </a:r>
            <a:r>
              <a:rPr lang="sv-SE" dirty="0"/>
              <a:t> to </a:t>
            </a:r>
            <a:r>
              <a:rPr lang="sv-SE" dirty="0" err="1"/>
              <a:t>insert</a:t>
            </a:r>
            <a:r>
              <a:rPr lang="sv-SE" dirty="0"/>
              <a:t> an image</a:t>
            </a:r>
          </a:p>
        </p:txBody>
      </p:sp>
      <p:sp>
        <p:nvSpPr>
          <p:cNvPr id="7" name="Platshållare för rubrik 1">
            <a:extLst>
              <a:ext uri="{FF2B5EF4-FFF2-40B4-BE49-F238E27FC236}">
                <a16:creationId xmlns:a16="http://schemas.microsoft.com/office/drawing/2014/main" id="{72E0C1A0-A9BD-243C-0ED6-127A99F43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700" y="1844674"/>
            <a:ext cx="4114800" cy="1459243"/>
          </a:xfrm>
          <a:prstGeom prst="rect">
            <a:avLst/>
          </a:prstGeom>
        </p:spPr>
        <p:txBody>
          <a:bodyPr vert="horz" lIns="91440" tIns="108000" rIns="91440" bIns="45720" rtlCol="0" anchor="t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Platshållare för text 9">
            <a:extLst>
              <a:ext uri="{FF2B5EF4-FFF2-40B4-BE49-F238E27FC236}">
                <a16:creationId xmlns:a16="http://schemas.microsoft.com/office/drawing/2014/main" id="{6A8C23D9-7BD3-7E9D-6E90-B458B8D270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43700" y="3429000"/>
            <a:ext cx="4114800" cy="1910751"/>
          </a:xfrm>
        </p:spPr>
        <p:txBody>
          <a:bodyPr/>
          <a:lstStyle>
            <a:lvl1pPr marL="0" indent="0">
              <a:lnSpc>
                <a:spcPts val="2360"/>
              </a:lnSpc>
              <a:spcBef>
                <a:spcPts val="0"/>
              </a:spcBef>
              <a:buFontTx/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10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10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4478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186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C32F3E5-D4FB-6CAF-7271-81A8E7074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4D63-BE2C-4D4B-BBD2-256262659A9F}" type="datetime1">
              <a:rPr lang="sv-SE" smtClean="0"/>
              <a:pPr/>
              <a:t>2024-12-12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E6D920F-9B89-6CE6-44CC-CA866A247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footer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F1D8D47-4CF2-999B-CC89-CCC79A3C5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C8F4-20CD-364A-8A8E-DE130115B17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bild 2">
            <a:extLst>
              <a:ext uri="{FF2B5EF4-FFF2-40B4-BE49-F238E27FC236}">
                <a16:creationId xmlns:a16="http://schemas.microsoft.com/office/drawing/2014/main" id="{82EBE0E1-BE11-020E-84EC-67233813B7C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795" y="0"/>
            <a:ext cx="6096000" cy="6858000"/>
          </a:xfrm>
        </p:spPr>
        <p:txBody>
          <a:bodyPr bIns="1044000" anchor="ctr"/>
          <a:lstStyle>
            <a:lvl1pPr marL="0" indent="0" algn="ctr">
              <a:buNone/>
              <a:defRPr/>
            </a:lvl1pPr>
          </a:lstStyle>
          <a:p>
            <a:r>
              <a:rPr lang="sv-SE" dirty="0" err="1"/>
              <a:t>Click</a:t>
            </a:r>
            <a:r>
              <a:rPr lang="sv-SE" dirty="0"/>
              <a:t> on the </a:t>
            </a:r>
            <a:r>
              <a:rPr lang="sv-SE" dirty="0" err="1"/>
              <a:t>icon</a:t>
            </a:r>
            <a:r>
              <a:rPr lang="sv-SE" dirty="0"/>
              <a:t> or </a:t>
            </a:r>
            <a:br>
              <a:rPr lang="sv-SE" dirty="0"/>
            </a:br>
            <a:r>
              <a:rPr lang="sv-SE" dirty="0"/>
              <a:t>drag and </a:t>
            </a:r>
            <a:r>
              <a:rPr lang="sv-SE" dirty="0" err="1"/>
              <a:t>drop</a:t>
            </a:r>
            <a:r>
              <a:rPr lang="sv-SE" dirty="0"/>
              <a:t> to </a:t>
            </a:r>
            <a:r>
              <a:rPr lang="sv-SE" dirty="0" err="1"/>
              <a:t>insert</a:t>
            </a:r>
            <a:r>
              <a:rPr lang="sv-SE" dirty="0"/>
              <a:t> an image</a:t>
            </a:r>
          </a:p>
        </p:txBody>
      </p:sp>
      <p:sp>
        <p:nvSpPr>
          <p:cNvPr id="17" name="Platshållare för rubrik 1">
            <a:extLst>
              <a:ext uri="{FF2B5EF4-FFF2-40B4-BE49-F238E27FC236}">
                <a16:creationId xmlns:a16="http://schemas.microsoft.com/office/drawing/2014/main" id="{31F0A250-9FA8-F7E1-916A-3CC75EC2F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700" y="836613"/>
            <a:ext cx="4114800" cy="1459243"/>
          </a:xfrm>
          <a:prstGeom prst="rect">
            <a:avLst/>
          </a:prstGeom>
        </p:spPr>
        <p:txBody>
          <a:bodyPr vert="horz" lIns="91440" tIns="108000" rIns="91440" bIns="45720" rtlCol="0" anchor="t">
            <a:noAutofit/>
          </a:bodyPr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21" name="Platshållare för text 9">
            <a:extLst>
              <a:ext uri="{FF2B5EF4-FFF2-40B4-BE49-F238E27FC236}">
                <a16:creationId xmlns:a16="http://schemas.microsoft.com/office/drawing/2014/main" id="{B292B661-7CCD-4000-08D7-733BB70F4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43700" y="2024063"/>
            <a:ext cx="4114800" cy="1910751"/>
          </a:xfrm>
        </p:spPr>
        <p:txBody>
          <a:bodyPr/>
          <a:lstStyle>
            <a:lvl1pPr marL="0" indent="0">
              <a:lnSpc>
                <a:spcPts val="2120"/>
              </a:lnSpc>
              <a:spcBef>
                <a:spcPts val="300"/>
              </a:spcBef>
              <a:buFontTx/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10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10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77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75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527">
          <p15:clr>
            <a:srgbClr val="FBAE40"/>
          </p15:clr>
        </p15:guide>
        <p15:guide id="4" pos="4248">
          <p15:clr>
            <a:srgbClr val="FBAE40"/>
          </p15:clr>
        </p15:guide>
        <p15:guide id="5" pos="6834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3462A3D-BC6E-33F6-D482-0EDC48C6D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4D63-BE2C-4D4B-BBD2-256262659A9F}" type="datetime1">
              <a:rPr lang="sv-SE" smtClean="0"/>
              <a:pPr/>
              <a:t>2024-12-12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B664D28-D961-D1F2-AC74-C753E5DCB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footer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A6E489E-66C8-8766-0520-C9DA822D5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C8F4-20CD-364A-8A8E-DE130115B17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Platshållare för rubrik 1">
            <a:extLst>
              <a:ext uri="{FF2B5EF4-FFF2-40B4-BE49-F238E27FC236}">
                <a16:creationId xmlns:a16="http://schemas.microsoft.com/office/drawing/2014/main" id="{1DFB9773-1D7F-F3B3-C706-28A8C2D92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836613"/>
            <a:ext cx="8196262" cy="1311364"/>
          </a:xfrm>
          <a:prstGeom prst="rect">
            <a:avLst/>
          </a:prstGeom>
        </p:spPr>
        <p:txBody>
          <a:bodyPr vert="horz" lIns="91440" tIns="108000" rIns="91440" bIns="45720" rtlCol="0" anchor="t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4" name="Platshållare för innehåll 13">
            <a:extLst>
              <a:ext uri="{FF2B5EF4-FFF2-40B4-BE49-F238E27FC236}">
                <a16:creationId xmlns:a16="http://schemas.microsoft.com/office/drawing/2014/main" id="{67484F84-26D1-126E-3D9A-EE9938F14D3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47738" y="2528888"/>
            <a:ext cx="4559300" cy="25779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15" name="Platshållare för innehåll 13">
            <a:extLst>
              <a:ext uri="{FF2B5EF4-FFF2-40B4-BE49-F238E27FC236}">
                <a16:creationId xmlns:a16="http://schemas.microsoft.com/office/drawing/2014/main" id="{BF275934-BA93-B26D-2430-57E33960590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89081" y="2528888"/>
            <a:ext cx="4559300" cy="25779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967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97">
          <p15:clr>
            <a:srgbClr val="FBAE40"/>
          </p15:clr>
        </p15:guide>
        <p15:guide id="4" orient="horz" pos="527">
          <p15:clr>
            <a:srgbClr val="FBAE40"/>
          </p15:clr>
        </p15:guide>
        <p15:guide id="5" orient="horz" pos="1593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8721948-959B-87EC-FA49-B45A4B605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4D63-BE2C-4D4B-BBD2-256262659A9F}" type="datetime1">
              <a:rPr lang="sv-SE" smtClean="0"/>
              <a:pPr/>
              <a:t>2024-12-12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E95995D-2E7D-4CB8-015A-F23849398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footer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8F2DE99-6303-F89C-1611-0FFF475B6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C8F4-20CD-364A-8A8E-DE130115B17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BA1374A7-E0B7-54FC-E679-6FEEF0E72FA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947738" y="2024063"/>
            <a:ext cx="4262617" cy="376396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9" name="Platshållare för innehåll 6">
            <a:extLst>
              <a:ext uri="{FF2B5EF4-FFF2-40B4-BE49-F238E27FC236}">
                <a16:creationId xmlns:a16="http://schemas.microsoft.com/office/drawing/2014/main" id="{B41E123B-B2EB-E3F8-6438-FA8E1D383E0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519738" y="2024063"/>
            <a:ext cx="4262617" cy="376396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12" name="Platshållare för rubrik 1">
            <a:extLst>
              <a:ext uri="{FF2B5EF4-FFF2-40B4-BE49-F238E27FC236}">
                <a16:creationId xmlns:a16="http://schemas.microsoft.com/office/drawing/2014/main" id="{939A7C66-E96C-ED31-2BDE-4005A0E86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836612"/>
            <a:ext cx="4262617" cy="1052573"/>
          </a:xfrm>
          <a:prstGeom prst="rect">
            <a:avLst/>
          </a:prstGeom>
        </p:spPr>
        <p:txBody>
          <a:bodyPr vert="horz" lIns="91440" tIns="108000" rIns="91440" bIns="45720" rtlCol="0" anchor="t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3" name="Platshållare för text 22">
            <a:extLst>
              <a:ext uri="{FF2B5EF4-FFF2-40B4-BE49-F238E27FC236}">
                <a16:creationId xmlns:a16="http://schemas.microsoft.com/office/drawing/2014/main" id="{FAE689B1-F36C-71C2-F115-C9B65A0A00C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519738" y="905624"/>
            <a:ext cx="4262437" cy="1052512"/>
          </a:xfrm>
        </p:spPr>
        <p:txBody>
          <a:bodyPr/>
          <a:lstStyle>
            <a:lvl1pPr marL="0" indent="0">
              <a:lnSpc>
                <a:spcPts val="3840"/>
              </a:lnSpc>
              <a:spcBef>
                <a:spcPts val="0"/>
              </a:spcBef>
              <a:spcAft>
                <a:spcPts val="0"/>
              </a:spcAft>
              <a:buNone/>
              <a:defRPr sz="3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3943012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97">
          <p15:clr>
            <a:srgbClr val="FBAE40"/>
          </p15:clr>
        </p15:guide>
        <p15:guide id="4" pos="3477">
          <p15:clr>
            <a:srgbClr val="FBAE40"/>
          </p15:clr>
        </p15:guide>
        <p15:guide id="5" orient="horz" pos="1275">
          <p15:clr>
            <a:srgbClr val="FBAE40"/>
          </p15:clr>
        </p15:guide>
        <p15:guide id="6" orient="horz" pos="3158">
          <p15:clr>
            <a:srgbClr val="FBAE40"/>
          </p15:clr>
        </p15:guide>
        <p15:guide id="7" orient="horz" pos="3271">
          <p15:clr>
            <a:srgbClr val="FBAE40"/>
          </p15:clr>
        </p15:guide>
        <p15:guide id="8" orient="horz" pos="527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8721948-959B-87EC-FA49-B45A4B605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4D63-BE2C-4D4B-BBD2-256262659A9F}" type="datetime1">
              <a:rPr lang="sv-SE" smtClean="0"/>
              <a:pPr/>
              <a:t>2024-12-12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E95995D-2E7D-4CB8-015A-F23849398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footer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8F2DE99-6303-F89C-1611-0FFF475B6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C8F4-20CD-364A-8A8E-DE130115B17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rubrik 1">
            <a:extLst>
              <a:ext uri="{FF2B5EF4-FFF2-40B4-BE49-F238E27FC236}">
                <a16:creationId xmlns:a16="http://schemas.microsoft.com/office/drawing/2014/main" id="{2AE870AB-060B-0FB2-E725-21BB65BCB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836613"/>
            <a:ext cx="8196262" cy="1311364"/>
          </a:xfrm>
          <a:prstGeom prst="rect">
            <a:avLst/>
          </a:prstGeom>
        </p:spPr>
        <p:txBody>
          <a:bodyPr vert="horz" lIns="91440" tIns="108000" rIns="91440" bIns="45720" rtlCol="0" anchor="t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49E648CF-56EA-9980-F69D-2AC8D23AEE0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89650" y="2035175"/>
            <a:ext cx="4559300" cy="2973266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3835E09C-BA82-D9ED-C123-DAF1093D8E8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47738" y="2024063"/>
            <a:ext cx="4572000" cy="2989262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7EA82616-DB96-A57E-04F3-E904D69359D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47738" y="5192713"/>
            <a:ext cx="4572000" cy="90646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16" name="Platshållare för text 14">
            <a:extLst>
              <a:ext uri="{FF2B5EF4-FFF2-40B4-BE49-F238E27FC236}">
                <a16:creationId xmlns:a16="http://schemas.microsoft.com/office/drawing/2014/main" id="{09876A58-6661-933D-30BB-FCB61348535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89081" y="5192713"/>
            <a:ext cx="4572000" cy="90646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9186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97">
          <p15:clr>
            <a:srgbClr val="FBAE40"/>
          </p15:clr>
        </p15:guide>
        <p15:guide id="4" pos="3477">
          <p15:clr>
            <a:srgbClr val="FBAE40"/>
          </p15:clr>
        </p15:guide>
        <p15:guide id="5" orient="horz" pos="1275">
          <p15:clr>
            <a:srgbClr val="FBAE40"/>
          </p15:clr>
        </p15:guide>
        <p15:guide id="6" orient="horz" pos="3158">
          <p15:clr>
            <a:srgbClr val="FBAE40"/>
          </p15:clr>
        </p15:guide>
        <p15:guide id="7" orient="horz" pos="327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8721948-959B-87EC-FA49-B45A4B605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4D63-BE2C-4D4B-BBD2-256262659A9F}" type="datetime1">
              <a:rPr lang="sv-SE" smtClean="0"/>
              <a:pPr/>
              <a:t>2024-12-12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E95995D-2E7D-4CB8-015A-F23849398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footer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8F2DE99-6303-F89C-1611-0FFF475B6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C8F4-20CD-364A-8A8E-DE130115B17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rubrik 1">
            <a:extLst>
              <a:ext uri="{FF2B5EF4-FFF2-40B4-BE49-F238E27FC236}">
                <a16:creationId xmlns:a16="http://schemas.microsoft.com/office/drawing/2014/main" id="{2AE870AB-060B-0FB2-E725-21BB65BCB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836613"/>
            <a:ext cx="8196262" cy="1311364"/>
          </a:xfrm>
          <a:prstGeom prst="rect">
            <a:avLst/>
          </a:prstGeom>
        </p:spPr>
        <p:txBody>
          <a:bodyPr vert="horz" lIns="91440" tIns="108000" rIns="91440" bIns="45720" rtlCol="0" anchor="t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49E648CF-56EA-9980-F69D-2AC8D23AEE0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89650" y="2035175"/>
            <a:ext cx="4559300" cy="3753150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3835E09C-BA82-D9ED-C123-DAF1093D8E8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47738" y="2024063"/>
            <a:ext cx="4572000" cy="3764262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772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97">
          <p15:clr>
            <a:srgbClr val="FBAE40"/>
          </p15:clr>
        </p15:guide>
        <p15:guide id="4" pos="3477">
          <p15:clr>
            <a:srgbClr val="FBAE40"/>
          </p15:clr>
        </p15:guide>
        <p15:guide id="5" orient="horz" pos="1275">
          <p15:clr>
            <a:srgbClr val="FBAE40"/>
          </p15:clr>
        </p15:guide>
        <p15:guide id="6" orient="horz" pos="3158">
          <p15:clr>
            <a:srgbClr val="FBAE40"/>
          </p15:clr>
        </p15:guide>
        <p15:guide id="7" orient="horz" pos="327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8721948-959B-87EC-FA49-B45A4B605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4D63-BE2C-4D4B-BBD2-256262659A9F}" type="datetime1">
              <a:rPr lang="sv-SE" smtClean="0"/>
              <a:pPr/>
              <a:t>2024-12-12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E95995D-2E7D-4CB8-015A-F23849398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footer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8F2DE99-6303-F89C-1611-0FFF475B6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C8F4-20CD-364A-8A8E-DE130115B17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rubrik 1">
            <a:extLst>
              <a:ext uri="{FF2B5EF4-FFF2-40B4-BE49-F238E27FC236}">
                <a16:creationId xmlns:a16="http://schemas.microsoft.com/office/drawing/2014/main" id="{2AE870AB-060B-0FB2-E725-21BB65BCB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836613"/>
            <a:ext cx="8196262" cy="1311364"/>
          </a:xfrm>
          <a:prstGeom prst="rect">
            <a:avLst/>
          </a:prstGeom>
        </p:spPr>
        <p:txBody>
          <a:bodyPr vert="horz" lIns="91440" tIns="108000" rIns="91440" bIns="45720" rtlCol="0" anchor="t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3835E09C-BA82-D9ED-C123-DAF1093D8E8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47739" y="2024063"/>
            <a:ext cx="2822004" cy="3764262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9" name="Platshållare för bild 12">
            <a:extLst>
              <a:ext uri="{FF2B5EF4-FFF2-40B4-BE49-F238E27FC236}">
                <a16:creationId xmlns:a16="http://schemas.microsoft.com/office/drawing/2014/main" id="{A1B32E41-89F9-9ED1-454D-E09D343B823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096380" y="2024063"/>
            <a:ext cx="2822004" cy="3764262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10" name="Platshållare för bild 12">
            <a:extLst>
              <a:ext uri="{FF2B5EF4-FFF2-40B4-BE49-F238E27FC236}">
                <a16:creationId xmlns:a16="http://schemas.microsoft.com/office/drawing/2014/main" id="{BC3C8CFC-2399-786C-A053-51FD97723AC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245021" y="2024063"/>
            <a:ext cx="2822004" cy="3764262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351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97">
          <p15:clr>
            <a:srgbClr val="FBAE40"/>
          </p15:clr>
        </p15:guide>
        <p15:guide id="4" pos="3477">
          <p15:clr>
            <a:srgbClr val="FBAE40"/>
          </p15:clr>
        </p15:guide>
        <p15:guide id="5" orient="horz" pos="1275">
          <p15:clr>
            <a:srgbClr val="FBAE40"/>
          </p15:clr>
        </p15:guide>
        <p15:guide id="6" orient="horz" pos="3158">
          <p15:clr>
            <a:srgbClr val="FBAE40"/>
          </p15:clr>
        </p15:guide>
        <p15:guide id="7" orient="horz" pos="327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3 bilder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8721948-959B-87EC-FA49-B45A4B605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4D63-BE2C-4D4B-BBD2-256262659A9F}" type="datetime1">
              <a:rPr lang="sv-SE" smtClean="0"/>
              <a:pPr/>
              <a:t>2024-12-12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E95995D-2E7D-4CB8-015A-F23849398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footer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8F2DE99-6303-F89C-1611-0FFF475B6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C8F4-20CD-364A-8A8E-DE130115B17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rubrik 1">
            <a:extLst>
              <a:ext uri="{FF2B5EF4-FFF2-40B4-BE49-F238E27FC236}">
                <a16:creationId xmlns:a16="http://schemas.microsoft.com/office/drawing/2014/main" id="{2AE870AB-060B-0FB2-E725-21BB65BCB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836613"/>
            <a:ext cx="8196262" cy="1311364"/>
          </a:xfrm>
          <a:prstGeom prst="rect">
            <a:avLst/>
          </a:prstGeom>
        </p:spPr>
        <p:txBody>
          <a:bodyPr vert="horz" lIns="91440" tIns="108000" rIns="91440" bIns="45720" rtlCol="0" anchor="t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3835E09C-BA82-D9ED-C123-DAF1093D8E8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47739" y="1687633"/>
            <a:ext cx="2822004" cy="3325692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9" name="Platshållare för bild 12">
            <a:extLst>
              <a:ext uri="{FF2B5EF4-FFF2-40B4-BE49-F238E27FC236}">
                <a16:creationId xmlns:a16="http://schemas.microsoft.com/office/drawing/2014/main" id="{A1B32E41-89F9-9ED1-454D-E09D343B823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096380" y="1687633"/>
            <a:ext cx="2822004" cy="3325692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10" name="Platshållare för bild 12">
            <a:extLst>
              <a:ext uri="{FF2B5EF4-FFF2-40B4-BE49-F238E27FC236}">
                <a16:creationId xmlns:a16="http://schemas.microsoft.com/office/drawing/2014/main" id="{BC3C8CFC-2399-786C-A053-51FD97723AC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245021" y="1687633"/>
            <a:ext cx="2822004" cy="3325692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2" name="Platshållare för text 14">
            <a:extLst>
              <a:ext uri="{FF2B5EF4-FFF2-40B4-BE49-F238E27FC236}">
                <a16:creationId xmlns:a16="http://schemas.microsoft.com/office/drawing/2014/main" id="{590AE671-F2B6-FABF-A578-926E5EABFF3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47738" y="5192713"/>
            <a:ext cx="2822004" cy="90646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7" name="Platshållare för text 14">
            <a:extLst>
              <a:ext uri="{FF2B5EF4-FFF2-40B4-BE49-F238E27FC236}">
                <a16:creationId xmlns:a16="http://schemas.microsoft.com/office/drawing/2014/main" id="{66BB79A9-07F3-3923-86C2-83C52FDEA60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096379" y="5192713"/>
            <a:ext cx="2822004" cy="90646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8" name="Platshållare för text 14">
            <a:extLst>
              <a:ext uri="{FF2B5EF4-FFF2-40B4-BE49-F238E27FC236}">
                <a16:creationId xmlns:a16="http://schemas.microsoft.com/office/drawing/2014/main" id="{3BC5D95A-77B0-95FD-F967-BDB03FDE710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245021" y="5192713"/>
            <a:ext cx="2822004" cy="90646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236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97">
          <p15:clr>
            <a:srgbClr val="FBAE40"/>
          </p15:clr>
        </p15:guide>
        <p15:guide id="4" pos="3477">
          <p15:clr>
            <a:srgbClr val="FBAE40"/>
          </p15:clr>
        </p15:guide>
        <p15:guide id="5" orient="horz" pos="1275">
          <p15:clr>
            <a:srgbClr val="FBAE40"/>
          </p15:clr>
        </p15:guide>
        <p15:guide id="6" orient="horz" pos="3158">
          <p15:clr>
            <a:srgbClr val="FBAE40"/>
          </p15:clr>
        </p15:guide>
        <p15:guide id="7" orient="horz" pos="327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FFE1B46D-8109-6054-3587-2B9881082B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006" y="1272750"/>
            <a:ext cx="4556257" cy="433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847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40FDF65-DDD5-E90D-E5DB-B558EDECD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4D63-BE2C-4D4B-BBD2-256262659A9F}" type="datetime1">
              <a:rPr lang="sv-SE" smtClean="0"/>
              <a:pPr/>
              <a:t>2024-12-12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BC36520-22BB-EFA2-853F-F3E7342A2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footer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A6DF841-EA31-7BF4-9684-209279B6D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C8F4-20CD-364A-8A8E-DE130115B17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bild 2">
            <a:extLst>
              <a:ext uri="{FF2B5EF4-FFF2-40B4-BE49-F238E27FC236}">
                <a16:creationId xmlns:a16="http://schemas.microsoft.com/office/drawing/2014/main" id="{3038389D-D197-86D6-9D3E-5A61199E687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795" y="0"/>
            <a:ext cx="6096000" cy="6858000"/>
          </a:xfrm>
        </p:spPr>
        <p:txBody>
          <a:bodyPr bIns="1044000" anchor="ctr"/>
          <a:lstStyle>
            <a:lvl1pPr marL="0" indent="0" algn="ctr">
              <a:buNone/>
              <a:defRPr/>
            </a:lvl1pPr>
          </a:lstStyle>
          <a:p>
            <a:r>
              <a:rPr lang="sv-SE" dirty="0" err="1"/>
              <a:t>Click</a:t>
            </a:r>
            <a:r>
              <a:rPr lang="sv-SE" dirty="0"/>
              <a:t> on the </a:t>
            </a:r>
            <a:r>
              <a:rPr lang="sv-SE" dirty="0" err="1"/>
              <a:t>icon</a:t>
            </a:r>
            <a:r>
              <a:rPr lang="sv-SE" dirty="0"/>
              <a:t> or </a:t>
            </a:r>
            <a:br>
              <a:rPr lang="sv-SE" dirty="0"/>
            </a:br>
            <a:r>
              <a:rPr lang="sv-SE" dirty="0"/>
              <a:t>drag and </a:t>
            </a:r>
            <a:r>
              <a:rPr lang="sv-SE" dirty="0" err="1"/>
              <a:t>drop</a:t>
            </a:r>
            <a:r>
              <a:rPr lang="sv-SE" dirty="0"/>
              <a:t> to </a:t>
            </a:r>
            <a:r>
              <a:rPr lang="sv-SE" dirty="0" err="1"/>
              <a:t>insert</a:t>
            </a:r>
            <a:r>
              <a:rPr lang="sv-SE" dirty="0"/>
              <a:t> an image</a:t>
            </a:r>
          </a:p>
        </p:txBody>
      </p:sp>
      <p:sp>
        <p:nvSpPr>
          <p:cNvPr id="7" name="Platshållare för rubrik 1">
            <a:extLst>
              <a:ext uri="{FF2B5EF4-FFF2-40B4-BE49-F238E27FC236}">
                <a16:creationId xmlns:a16="http://schemas.microsoft.com/office/drawing/2014/main" id="{72E0C1A0-A9BD-243C-0ED6-127A99F43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700" y="1844674"/>
            <a:ext cx="4114800" cy="1459243"/>
          </a:xfrm>
          <a:prstGeom prst="rect">
            <a:avLst/>
          </a:prstGeom>
        </p:spPr>
        <p:txBody>
          <a:bodyPr vert="horz" lIns="91440" tIns="108000" rIns="91440" bIns="45720" rtlCol="0" anchor="t">
            <a:noAutofit/>
          </a:bodyPr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text 9">
            <a:extLst>
              <a:ext uri="{FF2B5EF4-FFF2-40B4-BE49-F238E27FC236}">
                <a16:creationId xmlns:a16="http://schemas.microsoft.com/office/drawing/2014/main" id="{6A8C23D9-7BD3-7E9D-6E90-B458B8D270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43700" y="3429000"/>
            <a:ext cx="4114800" cy="1910751"/>
          </a:xfrm>
        </p:spPr>
        <p:txBody>
          <a:bodyPr/>
          <a:lstStyle>
            <a:lvl1pPr marL="0" indent="0">
              <a:lnSpc>
                <a:spcPts val="2360"/>
              </a:lnSpc>
              <a:spcBef>
                <a:spcPts val="0"/>
              </a:spcBef>
              <a:buFontTx/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10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10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5527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186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3462A3D-BC6E-33F6-D482-0EDC48C6D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4D63-BE2C-4D4B-BBD2-256262659A9F}" type="datetime1">
              <a:rPr lang="sv-SE" smtClean="0"/>
              <a:pPr/>
              <a:t>2024-12-12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B664D28-D961-D1F2-AC74-C753E5DCB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footer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A6E489E-66C8-8766-0520-C9DA822D5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C8F4-20CD-364A-8A8E-DE130115B17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Platshållare för rubrik 1">
            <a:extLst>
              <a:ext uri="{FF2B5EF4-FFF2-40B4-BE49-F238E27FC236}">
                <a16:creationId xmlns:a16="http://schemas.microsoft.com/office/drawing/2014/main" id="{1DFB9773-1D7F-F3B3-C706-28A8C2D92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836613"/>
            <a:ext cx="8196262" cy="1311364"/>
          </a:xfrm>
          <a:prstGeom prst="rect">
            <a:avLst/>
          </a:prstGeom>
        </p:spPr>
        <p:txBody>
          <a:bodyPr vert="horz" lIns="91440" tIns="108000" rIns="91440" bIns="45720" rtlCol="0" anchor="t">
            <a:noAutofit/>
          </a:bodyPr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4" name="Platshållare för innehåll 13">
            <a:extLst>
              <a:ext uri="{FF2B5EF4-FFF2-40B4-BE49-F238E27FC236}">
                <a16:creationId xmlns:a16="http://schemas.microsoft.com/office/drawing/2014/main" id="{67484F84-26D1-126E-3D9A-EE9938F14D3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47738" y="2528888"/>
            <a:ext cx="4559300" cy="25779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15" name="Platshållare för innehåll 13">
            <a:extLst>
              <a:ext uri="{FF2B5EF4-FFF2-40B4-BE49-F238E27FC236}">
                <a16:creationId xmlns:a16="http://schemas.microsoft.com/office/drawing/2014/main" id="{BF275934-BA93-B26D-2430-57E33960590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89081" y="2528888"/>
            <a:ext cx="4559300" cy="25779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302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97">
          <p15:clr>
            <a:srgbClr val="FBAE40"/>
          </p15:clr>
        </p15:guide>
        <p15:guide id="4" orient="horz" pos="527">
          <p15:clr>
            <a:srgbClr val="FBAE40"/>
          </p15:clr>
        </p15:guide>
        <p15:guide id="5" orient="horz" pos="159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8721948-959B-87EC-FA49-B45A4B605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4D63-BE2C-4D4B-BBD2-256262659A9F}" type="datetime1">
              <a:rPr lang="sv-SE" smtClean="0"/>
              <a:pPr/>
              <a:t>2024-12-12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E95995D-2E7D-4CB8-015A-F23849398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footer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8F2DE99-6303-F89C-1611-0FFF475B6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C8F4-20CD-364A-8A8E-DE130115B17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BA1374A7-E0B7-54FC-E679-6FEEF0E72FA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947738" y="2024063"/>
            <a:ext cx="4262617" cy="376396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9" name="Platshållare för innehåll 6">
            <a:extLst>
              <a:ext uri="{FF2B5EF4-FFF2-40B4-BE49-F238E27FC236}">
                <a16:creationId xmlns:a16="http://schemas.microsoft.com/office/drawing/2014/main" id="{B41E123B-B2EB-E3F8-6438-FA8E1D383E0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519738" y="2024063"/>
            <a:ext cx="4262617" cy="376396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12" name="Platshållare för rubrik 1">
            <a:extLst>
              <a:ext uri="{FF2B5EF4-FFF2-40B4-BE49-F238E27FC236}">
                <a16:creationId xmlns:a16="http://schemas.microsoft.com/office/drawing/2014/main" id="{939A7C66-E96C-ED31-2BDE-4005A0E86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836612"/>
            <a:ext cx="4262617" cy="1052573"/>
          </a:xfrm>
          <a:prstGeom prst="rect">
            <a:avLst/>
          </a:prstGeom>
        </p:spPr>
        <p:txBody>
          <a:bodyPr vert="horz" lIns="91440" tIns="108000" rIns="91440" bIns="45720" rtlCol="0" anchor="t">
            <a:noAutofit/>
          </a:bodyPr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23" name="Platshållare för text 22">
            <a:extLst>
              <a:ext uri="{FF2B5EF4-FFF2-40B4-BE49-F238E27FC236}">
                <a16:creationId xmlns:a16="http://schemas.microsoft.com/office/drawing/2014/main" id="{FAE689B1-F36C-71C2-F115-C9B65A0A00C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519738" y="905624"/>
            <a:ext cx="4262437" cy="1052512"/>
          </a:xfrm>
        </p:spPr>
        <p:txBody>
          <a:bodyPr/>
          <a:lstStyle>
            <a:lvl1pPr marL="0" indent="0">
              <a:lnSpc>
                <a:spcPts val="3840"/>
              </a:lnSpc>
              <a:spcBef>
                <a:spcPts val="0"/>
              </a:spcBef>
              <a:spcAft>
                <a:spcPts val="0"/>
              </a:spcAft>
              <a:buNone/>
              <a:defRPr sz="3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8063177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97">
          <p15:clr>
            <a:srgbClr val="FBAE40"/>
          </p15:clr>
        </p15:guide>
        <p15:guide id="4" pos="3477">
          <p15:clr>
            <a:srgbClr val="FBAE40"/>
          </p15:clr>
        </p15:guide>
        <p15:guide id="5" orient="horz" pos="1275">
          <p15:clr>
            <a:srgbClr val="FBAE40"/>
          </p15:clr>
        </p15:guide>
        <p15:guide id="6" orient="horz" pos="3158">
          <p15:clr>
            <a:srgbClr val="FBAE40"/>
          </p15:clr>
        </p15:guide>
        <p15:guide id="7" orient="horz" pos="3271">
          <p15:clr>
            <a:srgbClr val="FBAE40"/>
          </p15:clr>
        </p15:guide>
        <p15:guide id="8" orient="horz" pos="52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8721948-959B-87EC-FA49-B45A4B605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4D63-BE2C-4D4B-BBD2-256262659A9F}" type="datetime1">
              <a:rPr lang="sv-SE" smtClean="0"/>
              <a:pPr/>
              <a:t>2024-12-12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E95995D-2E7D-4CB8-015A-F23849398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footer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8F2DE99-6303-F89C-1611-0FFF475B6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C8F4-20CD-364A-8A8E-DE130115B17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rubrik 1">
            <a:extLst>
              <a:ext uri="{FF2B5EF4-FFF2-40B4-BE49-F238E27FC236}">
                <a16:creationId xmlns:a16="http://schemas.microsoft.com/office/drawing/2014/main" id="{2AE870AB-060B-0FB2-E725-21BB65BCB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836613"/>
            <a:ext cx="8196262" cy="1311364"/>
          </a:xfrm>
          <a:prstGeom prst="rect">
            <a:avLst/>
          </a:prstGeom>
        </p:spPr>
        <p:txBody>
          <a:bodyPr vert="horz" lIns="91440" tIns="108000" rIns="91440" bIns="45720" rtlCol="0" anchor="t">
            <a:noAutofit/>
          </a:bodyPr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49E648CF-56EA-9980-F69D-2AC8D23AEE0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89650" y="2035175"/>
            <a:ext cx="4559300" cy="2973266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3835E09C-BA82-D9ED-C123-DAF1093D8E8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47738" y="2024063"/>
            <a:ext cx="4572000" cy="2989262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7EA82616-DB96-A57E-04F3-E904D69359D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47738" y="5192713"/>
            <a:ext cx="4572000" cy="90646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16" name="Platshållare för text 14">
            <a:extLst>
              <a:ext uri="{FF2B5EF4-FFF2-40B4-BE49-F238E27FC236}">
                <a16:creationId xmlns:a16="http://schemas.microsoft.com/office/drawing/2014/main" id="{09876A58-6661-933D-30BB-FCB61348535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89081" y="5192713"/>
            <a:ext cx="4572000" cy="90646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5308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97">
          <p15:clr>
            <a:srgbClr val="FBAE40"/>
          </p15:clr>
        </p15:guide>
        <p15:guide id="4" pos="3477">
          <p15:clr>
            <a:srgbClr val="FBAE40"/>
          </p15:clr>
        </p15:guide>
        <p15:guide id="5" orient="horz" pos="1275">
          <p15:clr>
            <a:srgbClr val="FBAE40"/>
          </p15:clr>
        </p15:guide>
        <p15:guide id="6" orient="horz" pos="3158">
          <p15:clr>
            <a:srgbClr val="FBAE40"/>
          </p15:clr>
        </p15:guide>
        <p15:guide id="7" orient="horz" pos="327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8721948-959B-87EC-FA49-B45A4B605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4D63-BE2C-4D4B-BBD2-256262659A9F}" type="datetime1">
              <a:rPr lang="sv-SE" smtClean="0"/>
              <a:pPr/>
              <a:t>2024-12-12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E95995D-2E7D-4CB8-015A-F23849398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footer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8F2DE99-6303-F89C-1611-0FFF475B6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C8F4-20CD-364A-8A8E-DE130115B17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rubrik 1">
            <a:extLst>
              <a:ext uri="{FF2B5EF4-FFF2-40B4-BE49-F238E27FC236}">
                <a16:creationId xmlns:a16="http://schemas.microsoft.com/office/drawing/2014/main" id="{2AE870AB-060B-0FB2-E725-21BB65BCB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836613"/>
            <a:ext cx="8196262" cy="1311364"/>
          </a:xfrm>
          <a:prstGeom prst="rect">
            <a:avLst/>
          </a:prstGeom>
        </p:spPr>
        <p:txBody>
          <a:bodyPr vert="horz" lIns="91440" tIns="108000" rIns="91440" bIns="45720" rtlCol="0" anchor="t">
            <a:noAutofit/>
          </a:bodyPr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49E648CF-56EA-9980-F69D-2AC8D23AEE0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89650" y="2035175"/>
            <a:ext cx="4559300" cy="3753150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3835E09C-BA82-D9ED-C123-DAF1093D8E8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47738" y="2024063"/>
            <a:ext cx="4572000" cy="3764262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15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97">
          <p15:clr>
            <a:srgbClr val="FBAE40"/>
          </p15:clr>
        </p15:guide>
        <p15:guide id="4" pos="3477">
          <p15:clr>
            <a:srgbClr val="FBAE40"/>
          </p15:clr>
        </p15:guide>
        <p15:guide id="5" orient="horz" pos="1275">
          <p15:clr>
            <a:srgbClr val="FBAE40"/>
          </p15:clr>
        </p15:guide>
        <p15:guide id="6" orient="horz" pos="3158">
          <p15:clr>
            <a:srgbClr val="FBAE40"/>
          </p15:clr>
        </p15:guide>
        <p15:guide id="7" orient="horz" pos="327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8721948-959B-87EC-FA49-B45A4B605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4D63-BE2C-4D4B-BBD2-256262659A9F}" type="datetime1">
              <a:rPr lang="sv-SE" smtClean="0"/>
              <a:pPr/>
              <a:t>2024-12-12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E95995D-2E7D-4CB8-015A-F23849398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footer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8F2DE99-6303-F89C-1611-0FFF475B6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C8F4-20CD-364A-8A8E-DE130115B17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rubrik 1">
            <a:extLst>
              <a:ext uri="{FF2B5EF4-FFF2-40B4-BE49-F238E27FC236}">
                <a16:creationId xmlns:a16="http://schemas.microsoft.com/office/drawing/2014/main" id="{2AE870AB-060B-0FB2-E725-21BB65BCB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836613"/>
            <a:ext cx="8196262" cy="1311364"/>
          </a:xfrm>
          <a:prstGeom prst="rect">
            <a:avLst/>
          </a:prstGeom>
        </p:spPr>
        <p:txBody>
          <a:bodyPr vert="horz" lIns="91440" tIns="108000" rIns="91440" bIns="45720" rtlCol="0" anchor="t">
            <a:noAutofit/>
          </a:bodyPr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3835E09C-BA82-D9ED-C123-DAF1093D8E8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47739" y="2024063"/>
            <a:ext cx="2822004" cy="3764262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9" name="Platshållare för bild 12">
            <a:extLst>
              <a:ext uri="{FF2B5EF4-FFF2-40B4-BE49-F238E27FC236}">
                <a16:creationId xmlns:a16="http://schemas.microsoft.com/office/drawing/2014/main" id="{A1B32E41-89F9-9ED1-454D-E09D343B823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096380" y="2024063"/>
            <a:ext cx="2822004" cy="3764262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10" name="Platshållare för bild 12">
            <a:extLst>
              <a:ext uri="{FF2B5EF4-FFF2-40B4-BE49-F238E27FC236}">
                <a16:creationId xmlns:a16="http://schemas.microsoft.com/office/drawing/2014/main" id="{BC3C8CFC-2399-786C-A053-51FD97723AC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245021" y="2024063"/>
            <a:ext cx="2822004" cy="3764262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686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97">
          <p15:clr>
            <a:srgbClr val="FBAE40"/>
          </p15:clr>
        </p15:guide>
        <p15:guide id="4" pos="3477">
          <p15:clr>
            <a:srgbClr val="FBAE40"/>
          </p15:clr>
        </p15:guide>
        <p15:guide id="5" orient="horz" pos="1275">
          <p15:clr>
            <a:srgbClr val="FBAE40"/>
          </p15:clr>
        </p15:guide>
        <p15:guide id="6" orient="horz" pos="3158">
          <p15:clr>
            <a:srgbClr val="FBAE40"/>
          </p15:clr>
        </p15:guide>
        <p15:guide id="7" orient="horz" pos="327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9A81581-C5EB-CCB3-0B2C-C4573813B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1169520"/>
            <a:ext cx="10990263" cy="568412"/>
          </a:xfrm>
          <a:prstGeom prst="rect">
            <a:avLst/>
          </a:prstGeom>
        </p:spPr>
        <p:txBody>
          <a:bodyPr vert="horz" lIns="91440" tIns="108000" rIns="91440" bIns="45720" rtlCol="0" anchor="t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9CF6E4A-7E25-7C38-5E61-0F057A6F1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0075" y="1795850"/>
            <a:ext cx="10990263" cy="4530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2802BE-5037-20C2-C69A-3687142E17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0075" y="6473327"/>
            <a:ext cx="2743200" cy="94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aseline="0">
                <a:solidFill>
                  <a:schemeClr val="accent2"/>
                </a:solidFill>
                <a:latin typeface="Work Sans" pitchFamily="2" charset="77"/>
              </a:defRPr>
            </a:lvl1pPr>
          </a:lstStyle>
          <a:p>
            <a:fld id="{888E4D63-BE2C-4D4B-BBD2-256262659A9F}" type="datetime1">
              <a:rPr lang="sv-SE" smtClean="0"/>
              <a:pPr/>
              <a:t>2024-12-12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EB4FE33-ACB2-4359-61CD-3E894F726E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805" y="6470364"/>
            <a:ext cx="4114800" cy="97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 baseline="0">
                <a:solidFill>
                  <a:schemeClr val="accent2"/>
                </a:solidFill>
                <a:latin typeface="Work Sans" pitchFamily="2" charset="77"/>
              </a:defRPr>
            </a:lvl1pPr>
          </a:lstStyle>
          <a:p>
            <a:r>
              <a:rPr lang="sv-SE"/>
              <a:t>Presentation footer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847F348-31E2-5BEB-84BB-B45A40BF19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48725" y="6473328"/>
            <a:ext cx="2743200" cy="94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aseline="0">
                <a:solidFill>
                  <a:schemeClr val="accent2"/>
                </a:solidFill>
                <a:latin typeface="Work Sans" pitchFamily="2" charset="77"/>
              </a:defRPr>
            </a:lvl1pPr>
          </a:lstStyle>
          <a:p>
            <a:fld id="{B716C8F4-20CD-364A-8A8E-DE130115B17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C8B10D5-9A4D-9199-0370-3DA7F9767C35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8284" y="5633192"/>
            <a:ext cx="838515" cy="79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763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65" r:id="rId12"/>
    <p:sldLayoutId id="2147483663" r:id="rId13"/>
    <p:sldLayoutId id="2147483664" r:id="rId14"/>
  </p:sldLayoutIdLst>
  <p:txStyles>
    <p:titleStyle>
      <a:lvl1pPr algn="l" defTabSz="914400" rtl="0" eaLnBrk="1" latinLnBrk="0" hangingPunct="1">
        <a:lnSpc>
          <a:spcPts val="384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Work Sans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2120"/>
        </a:lnSpc>
        <a:spcBef>
          <a:spcPts val="3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65000"/>
              <a:lumOff val="35000"/>
            </a:schemeClr>
          </a:solidFill>
          <a:latin typeface="Work Sans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Work Sans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 baseline="0">
          <a:solidFill>
            <a:schemeClr val="tx1">
              <a:lumMod val="65000"/>
              <a:lumOff val="35000"/>
            </a:schemeClr>
          </a:solidFill>
          <a:latin typeface="Work Sans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 baseline="0">
          <a:solidFill>
            <a:schemeClr val="tx1">
              <a:lumMod val="65000"/>
              <a:lumOff val="35000"/>
            </a:schemeClr>
          </a:solidFill>
          <a:latin typeface="Work Sans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 baseline="0">
          <a:solidFill>
            <a:schemeClr val="tx1">
              <a:lumMod val="65000"/>
              <a:lumOff val="35000"/>
            </a:schemeClr>
          </a:solidFill>
          <a:latin typeface="Work Sans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9A81581-C5EB-CCB3-0B2C-C4573813B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1169520"/>
            <a:ext cx="10990263" cy="568412"/>
          </a:xfrm>
          <a:prstGeom prst="rect">
            <a:avLst/>
          </a:prstGeom>
        </p:spPr>
        <p:txBody>
          <a:bodyPr vert="horz" lIns="91440" tIns="108000" rIns="91440" bIns="45720" rtlCol="0" anchor="t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9CF6E4A-7E25-7C38-5E61-0F057A6F1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0075" y="1795850"/>
            <a:ext cx="10990263" cy="4530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2802BE-5037-20C2-C69A-3687142E17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0075" y="6473327"/>
            <a:ext cx="2743200" cy="94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aseline="0">
                <a:solidFill>
                  <a:schemeClr val="accent2"/>
                </a:solidFill>
                <a:latin typeface="Work Sans" pitchFamily="2" charset="77"/>
              </a:defRPr>
            </a:lvl1pPr>
          </a:lstStyle>
          <a:p>
            <a:fld id="{888E4D63-BE2C-4D4B-BBD2-256262659A9F}" type="datetime1">
              <a:rPr lang="sv-SE" smtClean="0"/>
              <a:pPr/>
              <a:t>2024-12-12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EB4FE33-ACB2-4359-61CD-3E894F726E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805" y="6470364"/>
            <a:ext cx="4114800" cy="97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 baseline="0">
                <a:solidFill>
                  <a:schemeClr val="accent2"/>
                </a:solidFill>
                <a:latin typeface="Work Sans" pitchFamily="2" charset="77"/>
              </a:defRPr>
            </a:lvl1pPr>
          </a:lstStyle>
          <a:p>
            <a:r>
              <a:rPr lang="sv-SE"/>
              <a:t>Presentation footer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847F348-31E2-5BEB-84BB-B45A40BF19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48725" y="6473328"/>
            <a:ext cx="2743200" cy="94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aseline="0">
                <a:solidFill>
                  <a:schemeClr val="accent2"/>
                </a:solidFill>
                <a:latin typeface="Work Sans" pitchFamily="2" charset="77"/>
              </a:defRPr>
            </a:lvl1pPr>
          </a:lstStyle>
          <a:p>
            <a:fld id="{B716C8F4-20CD-364A-8A8E-DE130115B17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C8B10D5-9A4D-9199-0370-3DA7F9767C3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8284" y="5633192"/>
            <a:ext cx="838515" cy="79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682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914400" rtl="0" eaLnBrk="1" latinLnBrk="0" hangingPunct="1">
        <a:lnSpc>
          <a:spcPts val="384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Work Sans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2120"/>
        </a:lnSpc>
        <a:spcBef>
          <a:spcPts val="3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65000"/>
              <a:lumOff val="35000"/>
            </a:schemeClr>
          </a:solidFill>
          <a:latin typeface="Work Sans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Work Sans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 baseline="0">
          <a:solidFill>
            <a:schemeClr val="tx1">
              <a:lumMod val="65000"/>
              <a:lumOff val="35000"/>
            </a:schemeClr>
          </a:solidFill>
          <a:latin typeface="Work Sans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 baseline="0">
          <a:solidFill>
            <a:schemeClr val="tx1">
              <a:lumMod val="65000"/>
              <a:lumOff val="35000"/>
            </a:schemeClr>
          </a:solidFill>
          <a:latin typeface="Work Sans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 baseline="0">
          <a:solidFill>
            <a:schemeClr val="tx1">
              <a:lumMod val="65000"/>
              <a:lumOff val="35000"/>
            </a:schemeClr>
          </a:solidFill>
          <a:latin typeface="Work Sans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9A81581-C5EB-CCB3-0B2C-C4573813B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1169520"/>
            <a:ext cx="10990263" cy="568412"/>
          </a:xfrm>
          <a:prstGeom prst="rect">
            <a:avLst/>
          </a:prstGeom>
        </p:spPr>
        <p:txBody>
          <a:bodyPr vert="horz" lIns="91440" tIns="108000" rIns="91440" bIns="45720" rtlCol="0" anchor="t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9CF6E4A-7E25-7C38-5E61-0F057A6F1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0075" y="1795850"/>
            <a:ext cx="10990263" cy="4530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2802BE-5037-20C2-C69A-3687142E17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0075" y="6473327"/>
            <a:ext cx="2743200" cy="94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aseline="0">
                <a:solidFill>
                  <a:schemeClr val="accent2"/>
                </a:solidFill>
                <a:latin typeface="Work Sans" pitchFamily="2" charset="77"/>
              </a:defRPr>
            </a:lvl1pPr>
          </a:lstStyle>
          <a:p>
            <a:fld id="{888E4D63-BE2C-4D4B-BBD2-256262659A9F}" type="datetime1">
              <a:rPr lang="sv-SE" smtClean="0"/>
              <a:pPr/>
              <a:t>2024-12-12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EB4FE33-ACB2-4359-61CD-3E894F726E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805" y="6470364"/>
            <a:ext cx="4114800" cy="97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 baseline="0">
                <a:solidFill>
                  <a:schemeClr val="accent2"/>
                </a:solidFill>
                <a:latin typeface="Work Sans" pitchFamily="2" charset="77"/>
              </a:defRPr>
            </a:lvl1pPr>
          </a:lstStyle>
          <a:p>
            <a:r>
              <a:rPr lang="sv-SE"/>
              <a:t>Presentation footer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847F348-31E2-5BEB-84BB-B45A40BF19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48725" y="6473328"/>
            <a:ext cx="2743200" cy="94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aseline="0">
                <a:solidFill>
                  <a:schemeClr val="accent2"/>
                </a:solidFill>
                <a:latin typeface="Work Sans" pitchFamily="2" charset="77"/>
              </a:defRPr>
            </a:lvl1pPr>
          </a:lstStyle>
          <a:p>
            <a:fld id="{B716C8F4-20CD-364A-8A8E-DE130115B17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C8B10D5-9A4D-9199-0370-3DA7F9767C3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8284" y="5633192"/>
            <a:ext cx="838515" cy="79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69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ts val="384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Work Sans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2120"/>
        </a:lnSpc>
        <a:spcBef>
          <a:spcPts val="3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65000"/>
              <a:lumOff val="35000"/>
            </a:schemeClr>
          </a:solidFill>
          <a:latin typeface="Work Sans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Work Sans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 baseline="0">
          <a:solidFill>
            <a:schemeClr val="tx1">
              <a:lumMod val="65000"/>
              <a:lumOff val="35000"/>
            </a:schemeClr>
          </a:solidFill>
          <a:latin typeface="Work Sans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 baseline="0">
          <a:solidFill>
            <a:schemeClr val="tx1">
              <a:lumMod val="65000"/>
              <a:lumOff val="35000"/>
            </a:schemeClr>
          </a:solidFill>
          <a:latin typeface="Work Sans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 baseline="0">
          <a:solidFill>
            <a:schemeClr val="tx1">
              <a:lumMod val="65000"/>
              <a:lumOff val="35000"/>
            </a:schemeClr>
          </a:solidFill>
          <a:latin typeface="Work Sans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9.jpeg"/><Relationship Id="rId7" Type="http://schemas.openxmlformats.org/officeDocument/2006/relationships/image" Target="../media/image33.sv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hyperlink" Target="http://webphilosophia.com/estrategia/inteligencia-de-las-emociones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51C03AA-BF93-3716-AA23-329C339FFC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6649" y="3138512"/>
            <a:ext cx="8798701" cy="1654175"/>
          </a:xfrm>
        </p:spPr>
        <p:txBody>
          <a:bodyPr/>
          <a:lstStyle/>
          <a:p>
            <a:r>
              <a:rPr lang="sv-SE" sz="5400" b="1" dirty="0">
                <a:latin typeface="Arial" panose="020B0604020202020204" pitchFamily="34" charset="0"/>
                <a:cs typeface="Arial" panose="020B0604020202020204" pitchFamily="34" charset="0"/>
              </a:rPr>
              <a:t>Sexuell hälsa efter cancer </a:t>
            </a:r>
            <a:br>
              <a:rPr lang="sv-SE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36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F124AE1-51B6-3A65-7304-E64D67C08D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812" y="5179988"/>
            <a:ext cx="9135291" cy="1220812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sv-SE" sz="9600" b="1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Kristina Fagerkvist</a:t>
            </a:r>
          </a:p>
          <a:p>
            <a:pPr algn="l"/>
            <a:r>
              <a:rPr lang="sv-SE" sz="80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Leg. Barnmorska, kontaktsjuksköterska gynekologisk cancer</a:t>
            </a:r>
          </a:p>
          <a:p>
            <a:pPr algn="l"/>
            <a:r>
              <a:rPr lang="sv-SE" sz="80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Med.dr., associerad forskare vid Uppsala Universitet</a:t>
            </a:r>
          </a:p>
          <a:p>
            <a:pPr algn="l"/>
            <a:r>
              <a:rPr lang="sv-SE" sz="80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Cancerfondens dag 24-11-25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05201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latshållare för innehåll 7">
            <a:extLst>
              <a:ext uri="{FF2B5EF4-FFF2-40B4-BE49-F238E27FC236}">
                <a16:creationId xmlns:a16="http://schemas.microsoft.com/office/drawing/2014/main" id="{5FE3B3BD-0839-4846-B151-73309BD091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585" t="63520" r="50105" b="11257"/>
          <a:stretch/>
        </p:blipFill>
        <p:spPr>
          <a:xfrm>
            <a:off x="6054531" y="3755771"/>
            <a:ext cx="4571465" cy="2458718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092288F0-6DB5-4578-8246-5E37B82A7E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6999"/>
          <a:stretch/>
        </p:blipFill>
        <p:spPr>
          <a:xfrm>
            <a:off x="7911862" y="205728"/>
            <a:ext cx="3956647" cy="2586072"/>
          </a:xfrm>
          <a:prstGeom prst="rect">
            <a:avLst/>
          </a:prstGeom>
          <a:noFill/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DF998972-9A5D-14C8-8F24-8FB171FF1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213" y="643511"/>
            <a:ext cx="9472971" cy="716142"/>
          </a:xfrm>
        </p:spPr>
        <p:txBody>
          <a:bodyPr/>
          <a:lstStyle/>
          <a:p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Prevalens av sexuell dysfunktion</a:t>
            </a:r>
          </a:p>
        </p:txBody>
      </p:sp>
      <p:pic>
        <p:nvPicPr>
          <p:cNvPr id="6" name="Platshållare för innehåll 7">
            <a:extLst>
              <a:ext uri="{FF2B5EF4-FFF2-40B4-BE49-F238E27FC236}">
                <a16:creationId xmlns:a16="http://schemas.microsoft.com/office/drawing/2014/main" id="{8F5E676B-AF95-4C79-9D65-23D43E04EA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585" t="17165" r="50105" b="36504"/>
          <a:stretch/>
        </p:blipFill>
        <p:spPr>
          <a:xfrm>
            <a:off x="676272" y="1794201"/>
            <a:ext cx="4529996" cy="4475484"/>
          </a:xfrm>
          <a:prstGeom prst="rect">
            <a:avLst/>
          </a:prstGeom>
        </p:spPr>
      </p:pic>
      <p:sp>
        <p:nvSpPr>
          <p:cNvPr id="7" name="Rektangel: rundade hörn 6">
            <a:extLst>
              <a:ext uri="{FF2B5EF4-FFF2-40B4-BE49-F238E27FC236}">
                <a16:creationId xmlns:a16="http://schemas.microsoft.com/office/drawing/2014/main" id="{18E714D7-B3A9-48AB-AA9E-8F306864F03F}"/>
              </a:ext>
            </a:extLst>
          </p:cNvPr>
          <p:cNvSpPr/>
          <p:nvPr/>
        </p:nvSpPr>
        <p:spPr>
          <a:xfrm>
            <a:off x="876297" y="3564586"/>
            <a:ext cx="4067177" cy="31209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: rundade hörn 7">
            <a:extLst>
              <a:ext uri="{FF2B5EF4-FFF2-40B4-BE49-F238E27FC236}">
                <a16:creationId xmlns:a16="http://schemas.microsoft.com/office/drawing/2014/main" id="{D78A5D30-4457-4969-BD2F-E03047F438B3}"/>
              </a:ext>
            </a:extLst>
          </p:cNvPr>
          <p:cNvSpPr/>
          <p:nvPr/>
        </p:nvSpPr>
        <p:spPr>
          <a:xfrm>
            <a:off x="6300786" y="4745797"/>
            <a:ext cx="4110398" cy="150813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: rundade hörn 8">
            <a:extLst>
              <a:ext uri="{FF2B5EF4-FFF2-40B4-BE49-F238E27FC236}">
                <a16:creationId xmlns:a16="http://schemas.microsoft.com/office/drawing/2014/main" id="{56801984-F015-4D77-A4DA-F0493DF532A0}"/>
              </a:ext>
            </a:extLst>
          </p:cNvPr>
          <p:cNvSpPr/>
          <p:nvPr/>
        </p:nvSpPr>
        <p:spPr>
          <a:xfrm>
            <a:off x="6300786" y="5259000"/>
            <a:ext cx="4110398" cy="150813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Ellips 9">
            <a:extLst>
              <a:ext uri="{FF2B5EF4-FFF2-40B4-BE49-F238E27FC236}">
                <a16:creationId xmlns:a16="http://schemas.microsoft.com/office/drawing/2014/main" id="{8EBBBF23-CB4E-472D-9E88-8C5D49801601}"/>
              </a:ext>
            </a:extLst>
          </p:cNvPr>
          <p:cNvSpPr/>
          <p:nvPr/>
        </p:nvSpPr>
        <p:spPr>
          <a:xfrm>
            <a:off x="2062160" y="5450643"/>
            <a:ext cx="652465" cy="454857"/>
          </a:xfrm>
          <a:prstGeom prst="ellipse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Ellips 10">
            <a:extLst>
              <a:ext uri="{FF2B5EF4-FFF2-40B4-BE49-F238E27FC236}">
                <a16:creationId xmlns:a16="http://schemas.microsoft.com/office/drawing/2014/main" id="{457A3B75-51C8-4737-8D84-EB6C74FD71B3}"/>
              </a:ext>
            </a:extLst>
          </p:cNvPr>
          <p:cNvSpPr/>
          <p:nvPr/>
        </p:nvSpPr>
        <p:spPr>
          <a:xfrm>
            <a:off x="7458075" y="5409813"/>
            <a:ext cx="676275" cy="276611"/>
          </a:xfrm>
          <a:prstGeom prst="ellipse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4" name="Platshållare för innehåll 7">
            <a:extLst>
              <a:ext uri="{FF2B5EF4-FFF2-40B4-BE49-F238E27FC236}">
                <a16:creationId xmlns:a16="http://schemas.microsoft.com/office/drawing/2014/main" id="{40468B21-DF35-42A8-BC1D-ED35DFC989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585" t="17165" r="50105" b="76702"/>
          <a:stretch/>
        </p:blipFill>
        <p:spPr>
          <a:xfrm>
            <a:off x="6096000" y="3163328"/>
            <a:ext cx="4529996" cy="592443"/>
          </a:xfrm>
          <a:prstGeom prst="rect">
            <a:avLst/>
          </a:prstGeom>
        </p:spPr>
      </p:pic>
      <p:sp>
        <p:nvSpPr>
          <p:cNvPr id="15" name="Rektangel: rundade hörn 14">
            <a:extLst>
              <a:ext uri="{FF2B5EF4-FFF2-40B4-BE49-F238E27FC236}">
                <a16:creationId xmlns:a16="http://schemas.microsoft.com/office/drawing/2014/main" id="{35254AF8-DBAD-4550-93AB-43A804F18EDB}"/>
              </a:ext>
            </a:extLst>
          </p:cNvPr>
          <p:cNvSpPr/>
          <p:nvPr/>
        </p:nvSpPr>
        <p:spPr>
          <a:xfrm>
            <a:off x="6300786" y="5781341"/>
            <a:ext cx="4110398" cy="370548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994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F998972-9A5D-14C8-8F24-8FB171FF1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Faktorer associerad med sexuell dysfunktion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C5AB238-0C29-C1BC-C41F-5718373C1A8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47739" y="1885949"/>
            <a:ext cx="6138862" cy="4135437"/>
          </a:xfrm>
        </p:spPr>
        <p:txBody>
          <a:bodyPr/>
          <a:lstStyle/>
          <a:p>
            <a:r>
              <a:rPr lang="sv-SE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Intensiv cancerbehandling</a:t>
            </a:r>
          </a:p>
          <a:p>
            <a:endParaRPr lang="sv-SE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Självrapporterade symtom på ångest och depression</a:t>
            </a:r>
          </a:p>
          <a:p>
            <a:endParaRPr lang="sv-SE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 kroppsuppfattning</a:t>
            </a:r>
          </a:p>
        </p:txBody>
      </p:sp>
      <p:pic>
        <p:nvPicPr>
          <p:cNvPr id="13" name="Platshållare för innehåll 6">
            <a:extLst>
              <a:ext uri="{FF2B5EF4-FFF2-40B4-BE49-F238E27FC236}">
                <a16:creationId xmlns:a16="http://schemas.microsoft.com/office/drawing/2014/main" id="{5B69991E-66AC-47CF-B211-F6AFFD955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214" y="1776413"/>
            <a:ext cx="2933259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648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F998972-9A5D-14C8-8F24-8FB171FF1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Sexuell aktivitet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C5AB238-0C29-C1BC-C41F-5718373C1A8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47738" y="1776413"/>
            <a:ext cx="6643687" cy="4244974"/>
          </a:xfrm>
        </p:spPr>
        <p:txBody>
          <a:bodyPr/>
          <a:lstStyle/>
          <a:p>
            <a:endParaRPr lang="sv-SE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Majoriteten av överlevarna är sexuellt aktiva</a:t>
            </a:r>
          </a:p>
          <a:p>
            <a:pPr marL="0" indent="0">
              <a:buNone/>
            </a:pPr>
            <a:endParaRPr lang="sv-SE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liten del har aldrig haft sex med en annan person</a:t>
            </a:r>
          </a:p>
          <a:p>
            <a:pPr lvl="1"/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11% av männen (n=132)</a:t>
            </a:r>
          </a:p>
          <a:p>
            <a:pPr lvl="1"/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6% av kvinnorna (n=80)</a:t>
            </a:r>
          </a:p>
          <a:p>
            <a:pPr marL="0" indent="0">
              <a:buNone/>
            </a:pPr>
            <a:endParaRPr lang="sv-SE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Faktorer som var associerade till att aldrig haft sex med en partner</a:t>
            </a:r>
          </a:p>
          <a:p>
            <a:pPr lvl="1"/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Yngre ålder vid tiden för studien</a:t>
            </a:r>
          </a:p>
          <a:p>
            <a:pPr lvl="1"/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 arbetade/studerade</a:t>
            </a:r>
          </a:p>
          <a:p>
            <a:pPr lvl="1"/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Intensiv cancerbehandling</a:t>
            </a:r>
          </a:p>
          <a:p>
            <a:endParaRPr lang="sv-SE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A110EBB-78FA-43AA-BD53-565CA9442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309" y="1874159"/>
            <a:ext cx="4184991" cy="310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592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F998972-9A5D-14C8-8F24-8FB171FF1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err="1">
                <a:latin typeface="Arial" panose="020B0604020202020204" pitchFamily="34" charset="0"/>
                <a:cs typeface="Arial" panose="020B0604020202020204" pitchFamily="34" charset="0"/>
              </a:rPr>
              <a:t>Fex-Can</a:t>
            </a:r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 interventionen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C5AB238-0C29-C1BC-C41F-5718373C1A8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47738" y="1776413"/>
            <a:ext cx="7138987" cy="4244974"/>
          </a:xfrm>
        </p:spPr>
        <p:txBody>
          <a:bodyPr/>
          <a:lstStyle/>
          <a:p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Webbaserad intervention med två program</a:t>
            </a:r>
          </a:p>
          <a:p>
            <a:pPr lvl="1"/>
            <a:r>
              <a:rPr lang="sv-SE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Fex-Can</a:t>
            </a:r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Sex</a:t>
            </a:r>
          </a:p>
          <a:p>
            <a:pPr marL="0" indent="0">
              <a:buNone/>
            </a:pPr>
            <a:endParaRPr lang="sv-SE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veckor</a:t>
            </a:r>
          </a:p>
          <a:p>
            <a:pPr lvl="1"/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 moduler </a:t>
            </a:r>
          </a:p>
          <a:p>
            <a:pPr lvl="1"/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Diskussionsforum </a:t>
            </a:r>
          </a:p>
          <a:p>
            <a:pPr marL="457200" lvl="1" indent="0">
              <a:buNone/>
            </a:pPr>
            <a:endParaRPr lang="sv-SE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Dator, mobil, surfplatta</a:t>
            </a:r>
          </a:p>
          <a:p>
            <a:endParaRPr lang="sv-SE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Randomiserad kontrollerad studie (RCT)</a:t>
            </a:r>
            <a:endParaRPr lang="sv-SE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Interventionsgrupp (n=142)</a:t>
            </a:r>
          </a:p>
          <a:p>
            <a:pPr lvl="1"/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Väntelistakontrollgrupp (n=136)</a:t>
            </a:r>
          </a:p>
          <a:p>
            <a:endParaRPr lang="sv-SE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Bildobjekt 3" descr="En bild som visar text, skärmbild, Teckensnitt, nummer&#10;&#10;Automatiskt genererad beskrivning">
            <a:extLst>
              <a:ext uri="{FF2B5EF4-FFF2-40B4-BE49-F238E27FC236}">
                <a16:creationId xmlns:a16="http://schemas.microsoft.com/office/drawing/2014/main" id="{2D79CD7B-C335-4DEC-A488-A0897583D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4776" y="1385888"/>
            <a:ext cx="4527673" cy="4086224"/>
          </a:xfrm>
          <a:prstGeom prst="rect">
            <a:avLst/>
          </a:prstGeom>
          <a:noFill/>
        </p:spPr>
      </p:pic>
      <p:sp>
        <p:nvSpPr>
          <p:cNvPr id="7" name="Ellips 6">
            <a:extLst>
              <a:ext uri="{FF2B5EF4-FFF2-40B4-BE49-F238E27FC236}">
                <a16:creationId xmlns:a16="http://schemas.microsoft.com/office/drawing/2014/main" id="{FB18AD7F-A151-4C67-994A-8C82772F0222}"/>
              </a:ext>
            </a:extLst>
          </p:cNvPr>
          <p:cNvSpPr/>
          <p:nvPr/>
        </p:nvSpPr>
        <p:spPr>
          <a:xfrm>
            <a:off x="6905624" y="1009650"/>
            <a:ext cx="3019425" cy="48387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555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F998972-9A5D-14C8-8F24-8FB171FF1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Interventionens innehåll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C5AB238-0C29-C1BC-C41F-5718373C1A8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47738" y="1776413"/>
            <a:ext cx="10128757" cy="4244974"/>
          </a:xfrm>
        </p:spPr>
        <p:txBody>
          <a:bodyPr/>
          <a:lstStyle/>
          <a:p>
            <a:endParaRPr lang="sv-SE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8B31787-33D2-4DA3-9D1A-485305AB22F6}"/>
              </a:ext>
            </a:extLst>
          </p:cNvPr>
          <p:cNvSpPr/>
          <p:nvPr/>
        </p:nvSpPr>
        <p:spPr bwMode="auto">
          <a:xfrm>
            <a:off x="1036877" y="1565742"/>
            <a:ext cx="4067236" cy="241733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92525ADC-A0B8-4D26-9A65-387A29B475D0}"/>
              </a:ext>
            </a:extLst>
          </p:cNvPr>
          <p:cNvSpPr/>
          <p:nvPr/>
        </p:nvSpPr>
        <p:spPr bwMode="auto">
          <a:xfrm>
            <a:off x="5193252" y="1552755"/>
            <a:ext cx="3893057" cy="2208703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6E7C59F7-F00B-458D-A603-B3BB69D5D58A}"/>
              </a:ext>
            </a:extLst>
          </p:cNvPr>
          <p:cNvSpPr/>
          <p:nvPr/>
        </p:nvSpPr>
        <p:spPr bwMode="auto">
          <a:xfrm>
            <a:off x="916173" y="3889167"/>
            <a:ext cx="4343803" cy="2102330"/>
          </a:xfrm>
          <a:prstGeom prst="ellipse">
            <a:avLst/>
          </a:prstGeom>
          <a:blipFill dpi="0" rotWithShape="1">
            <a:blip r:embed="rId4"/>
            <a:srcRect/>
            <a:stretch>
              <a:fillRect l="6000" t="21000"/>
            </a:stretch>
          </a:blip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Rektangel: rundade hörn 6">
            <a:extLst>
              <a:ext uri="{FF2B5EF4-FFF2-40B4-BE49-F238E27FC236}">
                <a16:creationId xmlns:a16="http://schemas.microsoft.com/office/drawing/2014/main" id="{81439BAA-36C0-4D83-8482-3C75EDAA6380}"/>
              </a:ext>
            </a:extLst>
          </p:cNvPr>
          <p:cNvSpPr/>
          <p:nvPr/>
        </p:nvSpPr>
        <p:spPr bwMode="auto">
          <a:xfrm>
            <a:off x="5161113" y="4319451"/>
            <a:ext cx="3096344" cy="1668004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Rektangel: rundade hörn 7">
            <a:extLst>
              <a:ext uri="{FF2B5EF4-FFF2-40B4-BE49-F238E27FC236}">
                <a16:creationId xmlns:a16="http://schemas.microsoft.com/office/drawing/2014/main" id="{EA1D8A69-FC7E-47CF-AFC0-5E69F6873030}"/>
              </a:ext>
            </a:extLst>
          </p:cNvPr>
          <p:cNvSpPr/>
          <p:nvPr/>
        </p:nvSpPr>
        <p:spPr bwMode="auto">
          <a:xfrm>
            <a:off x="8286391" y="2999014"/>
            <a:ext cx="3537258" cy="2640874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26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A9BCA9-270D-440A-8DCB-07F21AA48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Resultat </a:t>
            </a:r>
            <a:r>
              <a:rPr lang="sv-SE" b="1" dirty="0" err="1">
                <a:latin typeface="Arial" panose="020B0604020202020204" pitchFamily="34" charset="0"/>
                <a:cs typeface="Arial" panose="020B0604020202020204" pitchFamily="34" charset="0"/>
              </a:rPr>
              <a:t>Fex-Can</a:t>
            </a:r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 Sex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C5AB238-0C29-C1BC-C41F-5718373C1A8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47738" y="2085975"/>
            <a:ext cx="9472971" cy="3935412"/>
          </a:xfrm>
        </p:spPr>
        <p:txBody>
          <a:bodyPr/>
          <a:lstStyle/>
          <a:p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Lågt användande</a:t>
            </a:r>
          </a:p>
          <a:p>
            <a:pPr marL="457200" lvl="1" indent="0">
              <a:buNone/>
            </a:pPr>
            <a:endParaRPr lang="sv-SE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Få effekter</a:t>
            </a:r>
          </a:p>
          <a:p>
            <a:pPr lvl="1"/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Minskad torrhet i underlivet/bättre </a:t>
            </a:r>
            <a:r>
              <a:rPr lang="sv-SE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lubrikation</a:t>
            </a:r>
            <a:endParaRPr lang="sv-SE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Minskade symtom på ångest och depression</a:t>
            </a:r>
          </a:p>
          <a:p>
            <a:pPr marL="0" indent="0">
              <a:buNone/>
            </a:pPr>
            <a:endParaRPr lang="sv-SE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Några deltagare uttryckte en ökad förståelse och acceptans</a:t>
            </a:r>
          </a:p>
          <a:p>
            <a:pPr marL="0" indent="0">
              <a:buNone/>
            </a:pPr>
            <a:endParaRPr lang="sv-SE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BF934D5-21EF-4241-9FD1-9B23680391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3854"/>
          <a:stretch/>
        </p:blipFill>
        <p:spPr>
          <a:xfrm>
            <a:off x="7418949" y="380453"/>
            <a:ext cx="4586282" cy="23223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7842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D693A5-C4CA-42E6-8B10-ACECD7775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Resultat diskussionsforumet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C5AB238-0C29-C1BC-C41F-5718373C1A8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47739" y="2000249"/>
            <a:ext cx="6081712" cy="4021137"/>
          </a:xfrm>
        </p:spPr>
        <p:txBody>
          <a:bodyPr/>
          <a:lstStyle/>
          <a:p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Inläggen i diskussionsforumet bestod till största del av egna erfarenheter</a:t>
            </a:r>
          </a:p>
          <a:p>
            <a:pPr lvl="1"/>
            <a:r>
              <a:rPr lang="sv-SE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förändrad kropp</a:t>
            </a:r>
          </a:p>
          <a:p>
            <a:pPr lvl="1"/>
            <a:r>
              <a:rPr lang="sv-SE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Oro kring familjebildande</a:t>
            </a:r>
          </a:p>
          <a:p>
            <a:pPr lvl="1"/>
            <a:r>
              <a:rPr lang="sv-SE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längtan efter stöd</a:t>
            </a:r>
          </a:p>
          <a:p>
            <a:endParaRPr lang="sv-SE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Diskussionsforumet var uppskattat av dem som använde det</a:t>
            </a:r>
          </a:p>
          <a:p>
            <a:endParaRPr lang="sv-SE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5B251BF3-C8DC-4287-8353-53146BF672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217" b="23422"/>
          <a:stretch/>
        </p:blipFill>
        <p:spPr>
          <a:xfrm>
            <a:off x="7029451" y="531507"/>
            <a:ext cx="4772491" cy="2042496"/>
          </a:xfrm>
          <a:prstGeom prst="rect">
            <a:avLst/>
          </a:prstGeom>
          <a:noFill/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3A4FEE84-6461-46C3-BC12-B5EF5C5D80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9951" y="3009899"/>
            <a:ext cx="3410110" cy="343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068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F998972-9A5D-14C8-8F24-8FB171FF1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Vad säger studiedeltagare och patienter?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DA3415F-BC9A-44AE-8E52-C5D0669A42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40406" y="1599875"/>
            <a:ext cx="4498847" cy="929080"/>
          </a:xfrm>
          <a:prstGeom prst="wedgeRoundRectCallout">
            <a:avLst>
              <a:gd name="adj1" fmla="val 50244"/>
              <a:gd name="adj2" fmla="val 7957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sv-S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”Jag vet inte hur jag ser ut invändigt…”</a:t>
            </a:r>
          </a:p>
          <a:p>
            <a:pPr marL="0" indent="0" algn="ctr">
              <a:buNone/>
            </a:pPr>
            <a:r>
              <a:rPr lang="sv-SE" sz="1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Kvinna 27 år, cervixcancer</a:t>
            </a:r>
          </a:p>
        </p:txBody>
      </p:sp>
      <p:sp>
        <p:nvSpPr>
          <p:cNvPr id="5" name="Pratbubbla: rektangel med rundade hörn 4">
            <a:extLst>
              <a:ext uri="{FF2B5EF4-FFF2-40B4-BE49-F238E27FC236}">
                <a16:creationId xmlns:a16="http://schemas.microsoft.com/office/drawing/2014/main" id="{E87D33AA-84D7-4746-8B36-33D516C51EEE}"/>
              </a:ext>
            </a:extLst>
          </p:cNvPr>
          <p:cNvSpPr/>
          <p:nvPr/>
        </p:nvSpPr>
        <p:spPr>
          <a:xfrm>
            <a:off x="6846278" y="1552755"/>
            <a:ext cx="4877436" cy="1783080"/>
          </a:xfrm>
          <a:prstGeom prst="wedgeRoundRectCallout">
            <a:avLst>
              <a:gd name="adj1" fmla="val -1550"/>
              <a:gd name="adj2" fmla="val 5929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”Genom samtal med min kontaktsjuksköterska och hjälpmedel har jag nu haft min första orgasm på 15 år.”</a:t>
            </a:r>
          </a:p>
          <a:p>
            <a:pPr algn="ctr"/>
            <a:r>
              <a:rPr lang="sv-SE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Kvinna 63 år, vulvacancer</a:t>
            </a:r>
          </a:p>
        </p:txBody>
      </p:sp>
      <p:sp>
        <p:nvSpPr>
          <p:cNvPr id="6" name="Pratbubbla: rektangel med rundade hörn 5">
            <a:extLst>
              <a:ext uri="{FF2B5EF4-FFF2-40B4-BE49-F238E27FC236}">
                <a16:creationId xmlns:a16="http://schemas.microsoft.com/office/drawing/2014/main" id="{9F5EB0AD-B421-40D3-B0D9-36D162951545}"/>
              </a:ext>
            </a:extLst>
          </p:cNvPr>
          <p:cNvSpPr/>
          <p:nvPr/>
        </p:nvSpPr>
        <p:spPr>
          <a:xfrm>
            <a:off x="1640406" y="4936569"/>
            <a:ext cx="5960544" cy="1458824"/>
          </a:xfrm>
          <a:prstGeom prst="wedgeRoundRectCallout">
            <a:avLst>
              <a:gd name="adj1" fmla="val -2631"/>
              <a:gd name="adj2" fmla="val 6639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”Jag tar lite avstånd från att ha samlag… Jag vågar inte riktigt, tänk om </a:t>
            </a:r>
            <a:r>
              <a:rPr lang="sv-S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jag förstör </a:t>
            </a:r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något…”</a:t>
            </a:r>
          </a:p>
          <a:p>
            <a:pPr algn="ctr"/>
            <a:r>
              <a:rPr lang="sv-SE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 till kvinna 42 år opererad för </a:t>
            </a:r>
            <a:r>
              <a:rPr lang="sv-SE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ovarialcancer</a:t>
            </a:r>
            <a:endParaRPr lang="sv-SE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latshållare för innehåll 3">
            <a:extLst>
              <a:ext uri="{FF2B5EF4-FFF2-40B4-BE49-F238E27FC236}">
                <a16:creationId xmlns:a16="http://schemas.microsoft.com/office/drawing/2014/main" id="{B1010889-EE36-4D38-BBE7-93E58673D198}"/>
              </a:ext>
            </a:extLst>
          </p:cNvPr>
          <p:cNvSpPr txBox="1">
            <a:spLocks/>
          </p:cNvSpPr>
          <p:nvPr/>
        </p:nvSpPr>
        <p:spPr>
          <a:xfrm>
            <a:off x="7085395" y="3670458"/>
            <a:ext cx="4877436" cy="1134595"/>
          </a:xfrm>
          <a:prstGeom prst="wedgeRoundRectCallout">
            <a:avLst>
              <a:gd name="adj1" fmla="val -36784"/>
              <a:gd name="adj2" fmla="val 7746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ts val="212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v-S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”…de [personalen] glömmer bort oss så fort behandlingen är klar och du förväntas må bra…”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sv-SE" sz="1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 38 år, barncanceröverlevare</a:t>
            </a:r>
          </a:p>
        </p:txBody>
      </p:sp>
      <p:sp>
        <p:nvSpPr>
          <p:cNvPr id="8" name="Pratbubbla: rektangel med rundade hörn 7">
            <a:extLst>
              <a:ext uri="{FF2B5EF4-FFF2-40B4-BE49-F238E27FC236}">
                <a16:creationId xmlns:a16="http://schemas.microsoft.com/office/drawing/2014/main" id="{BB3C6734-1164-4163-89BB-476B634F9C32}"/>
              </a:ext>
            </a:extLst>
          </p:cNvPr>
          <p:cNvSpPr/>
          <p:nvPr/>
        </p:nvSpPr>
        <p:spPr>
          <a:xfrm>
            <a:off x="468286" y="2737133"/>
            <a:ext cx="4498848" cy="178308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”Har egentligen aldrig känt mig attraktiv efter min behandling. Det är däremot något jag verkligen saknar och jag önskar jag hade ett aktivt sexliv.”</a:t>
            </a:r>
          </a:p>
          <a:p>
            <a:pPr algn="ctr"/>
            <a:r>
              <a:rPr lang="sv-SE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 29 år, barncanceröverlevare</a:t>
            </a:r>
          </a:p>
        </p:txBody>
      </p:sp>
    </p:spTree>
    <p:extLst>
      <p:ext uri="{BB962C8B-B14F-4D97-AF65-F5344CB8AC3E}">
        <p14:creationId xmlns:p14="http://schemas.microsoft.com/office/powerpoint/2010/main" val="1474514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A2C279-BEBB-44BD-BD5B-351A3C86D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Råd till dem vi möter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A70D461-00B4-49B9-8CD7-B5EB066691C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Hitta andra sätt att ha sex</a:t>
            </a:r>
          </a:p>
          <a:p>
            <a:pPr lvl="1"/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Ibland kan man behöva ”börja om från början”</a:t>
            </a:r>
          </a:p>
          <a:p>
            <a:pPr marL="457200" lvl="1" indent="0">
              <a:buNone/>
            </a:pPr>
            <a:endParaRPr lang="sv-SE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 närvarande i stunden: var uppmärksam på känslan, vad känns bra/inte bra, sensibilitetsövningar</a:t>
            </a:r>
          </a:p>
          <a:p>
            <a:pPr marL="0" indent="0">
              <a:buNone/>
            </a:pPr>
            <a:endParaRPr lang="sv-SE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Hjälpmedel</a:t>
            </a:r>
          </a:p>
          <a:p>
            <a:pPr marL="0" indent="0">
              <a:buNone/>
            </a:pPr>
            <a:endParaRPr lang="sv-SE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Öva, öva och öva</a:t>
            </a:r>
          </a:p>
          <a:p>
            <a:pPr marL="0" indent="0">
              <a:buNone/>
            </a:pPr>
            <a:endParaRPr lang="sv-SE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Kommunikation</a:t>
            </a:r>
          </a:p>
          <a:p>
            <a:pPr marL="0" indent="0">
              <a:buNone/>
            </a:pPr>
            <a:endParaRPr lang="sv-SE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 det tid</a:t>
            </a:r>
          </a:p>
          <a:p>
            <a:endParaRPr lang="sv-SE" dirty="0"/>
          </a:p>
        </p:txBody>
      </p:sp>
      <p:pic>
        <p:nvPicPr>
          <p:cNvPr id="8" name="Picture 4" descr="Aleah Care Vaginalstavar 1, 2, 3 och 4 - rehabilitering för dig som  genomgått cancerbehandling, lider av underlivssmärta eller fått en  förlossningsskada">
            <a:extLst>
              <a:ext uri="{FF2B5EF4-FFF2-40B4-BE49-F238E27FC236}">
                <a16:creationId xmlns:a16="http://schemas.microsoft.com/office/drawing/2014/main" id="{0C778F45-5EB7-4076-AF63-24C5018F7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339" y="3536148"/>
            <a:ext cx="1880452" cy="154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Bäst i test 2-pack av Aleah Care Oljebaserade Intimkräm och Aleah Care  Oljebaserat glidmedel">
            <a:extLst>
              <a:ext uri="{FF2B5EF4-FFF2-40B4-BE49-F238E27FC236}">
                <a16:creationId xmlns:a16="http://schemas.microsoft.com/office/drawing/2014/main" id="{E33CA1E9-E693-40D8-A169-F2D333909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516" y="4892811"/>
            <a:ext cx="1957251" cy="19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Ohnut Aleah Care">
            <a:extLst>
              <a:ext uri="{FF2B5EF4-FFF2-40B4-BE49-F238E27FC236}">
                <a16:creationId xmlns:a16="http://schemas.microsoft.com/office/drawing/2014/main" id="{F9F170A5-D3AB-4FD8-AB9D-8134E1DE7F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12515"/>
          <a:stretch/>
        </p:blipFill>
        <p:spPr bwMode="auto">
          <a:xfrm>
            <a:off x="7075181" y="5279747"/>
            <a:ext cx="1780335" cy="115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j+ñlpmedel 3">
            <a:extLst>
              <a:ext uri="{FF2B5EF4-FFF2-40B4-BE49-F238E27FC236}">
                <a16:creationId xmlns:a16="http://schemas.microsoft.com/office/drawing/2014/main" id="{FBDDB9AD-E2FA-48C8-8CC7-8380A2F7F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511" y="3683965"/>
            <a:ext cx="2128497" cy="141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 12" descr="Två prat bubblor">
            <a:extLst>
              <a:ext uri="{FF2B5EF4-FFF2-40B4-BE49-F238E27FC236}">
                <a16:creationId xmlns:a16="http://schemas.microsoft.com/office/drawing/2014/main" id="{F8416424-396E-443B-859E-17DBDD014C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86100" y="4125138"/>
            <a:ext cx="2065997" cy="2065997"/>
          </a:xfrm>
          <a:prstGeom prst="rect">
            <a:avLst/>
          </a:prstGeom>
        </p:spPr>
      </p:pic>
      <p:pic>
        <p:nvPicPr>
          <p:cNvPr id="12" name="Bildobjekt 11" descr="En bild som visar tecknad serie, fågel, leksak, konst&#10;&#10;Automatiskt genererad beskrivning">
            <a:extLst>
              <a:ext uri="{FF2B5EF4-FFF2-40B4-BE49-F238E27FC236}">
                <a16:creationId xmlns:a16="http://schemas.microsoft.com/office/drawing/2014/main" id="{266B561C-AE12-4B92-A29B-9CCDE4B419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595122" y="418307"/>
            <a:ext cx="28575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607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A2C279-BEBB-44BD-BD5B-351A3C86D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Ta med er hem till kliniken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A70D461-00B4-49B9-8CD7-B5EB066691C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sv-SE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reda på var information om sexualitet och sexuella besvär efter cancer finns och vem man ska hänvisa till vid behov</a:t>
            </a:r>
          </a:p>
          <a:p>
            <a:pPr marL="0" indent="0">
              <a:buNone/>
            </a:pPr>
            <a:endParaRPr lang="sv-SE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 nyfiken! Lyft frågan!</a:t>
            </a:r>
          </a:p>
          <a:p>
            <a:pPr marL="0" indent="0">
              <a:buNone/>
            </a:pPr>
            <a:endParaRPr lang="sv-SE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Hur pratar ni om sexuell hälsa på kliniken?</a:t>
            </a:r>
          </a:p>
          <a:p>
            <a:pPr marL="0" indent="0">
              <a:buNone/>
            </a:pPr>
            <a:endParaRPr lang="sv-SE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Teamwork</a:t>
            </a:r>
          </a:p>
          <a:p>
            <a:pPr marL="0" indent="0">
              <a:buNone/>
            </a:pPr>
            <a:endParaRPr lang="sv-SE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Gynekologisk undersökning - Umo">
            <a:extLst>
              <a:ext uri="{FF2B5EF4-FFF2-40B4-BE49-F238E27FC236}">
                <a16:creationId xmlns:a16="http://schemas.microsoft.com/office/drawing/2014/main" id="{D089701C-B117-4598-94A6-1675CDC55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203" y="3905489"/>
            <a:ext cx="3173847" cy="211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1917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F998972-9A5D-14C8-8F24-8FB171FF1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C5AB238-0C29-C1BC-C41F-5718373C1A8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47738" y="1552755"/>
            <a:ext cx="9472971" cy="4244974"/>
          </a:xfrm>
        </p:spPr>
        <p:txBody>
          <a:bodyPr/>
          <a:lstStyle/>
          <a:p>
            <a:pPr marL="0" indent="0">
              <a:buNone/>
            </a:pPr>
            <a:endParaRPr lang="sv-SE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Vad är sexuell hälsa?</a:t>
            </a:r>
          </a:p>
          <a:p>
            <a:pPr marL="0" indent="0">
              <a:buNone/>
            </a:pPr>
            <a:endParaRPr lang="sv-SE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Hur påverkar cancerbehandling sexualitet?</a:t>
            </a:r>
          </a:p>
          <a:p>
            <a:pPr marL="0" indent="0">
              <a:buNone/>
            </a:pPr>
            <a:endParaRPr lang="sv-SE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Vad säger vårdprogrammen? </a:t>
            </a:r>
          </a:p>
          <a:p>
            <a:pPr marL="457200" lvl="1" indent="0">
              <a:buNone/>
            </a:pPr>
            <a:endParaRPr lang="sv-SE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Fex-Can</a:t>
            </a:r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Childhood</a:t>
            </a:r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resultat från studier kring sexuell hälsa hos unga vuxna efter barncancer</a:t>
            </a:r>
          </a:p>
          <a:p>
            <a:pPr marL="0" indent="0">
              <a:buNone/>
            </a:pPr>
            <a:endParaRPr lang="sv-SE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Råd till dem vi möter</a:t>
            </a:r>
          </a:p>
          <a:p>
            <a:pPr marL="0" indent="0">
              <a:buNone/>
            </a:pPr>
            <a:endParaRPr lang="sv-SE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 på var mer information kan hittas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820755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A2C279-BEBB-44BD-BD5B-351A3C86D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Tips på var man kan hitta mer information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A70D461-00B4-49B9-8CD7-B5EB066691C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www.cancerfonden.se</a:t>
            </a:r>
          </a:p>
          <a:p>
            <a:pPr>
              <a:lnSpc>
                <a:spcPct val="150000"/>
              </a:lnSpc>
            </a:pPr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www.cancercentrum.se</a:t>
            </a:r>
          </a:p>
          <a:p>
            <a:pPr>
              <a:lnSpc>
                <a:spcPct val="150000"/>
              </a:lnSpc>
            </a:pPr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www.cancerresan.se</a:t>
            </a:r>
          </a:p>
          <a:p>
            <a:pPr>
              <a:lnSpc>
                <a:spcPct val="150000"/>
              </a:lnSpc>
            </a:pPr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www.eftercancern.se</a:t>
            </a:r>
          </a:p>
          <a:p>
            <a:pPr>
              <a:lnSpc>
                <a:spcPct val="150000"/>
              </a:lnSpc>
            </a:pPr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www.aleahcare.com</a:t>
            </a:r>
          </a:p>
          <a:p>
            <a:pPr>
              <a:lnSpc>
                <a:spcPct val="150000"/>
              </a:lnSpc>
            </a:pPr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www.pistill.se</a:t>
            </a:r>
          </a:p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D184351-C669-401B-A49F-CC89D9811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065" y="1552755"/>
            <a:ext cx="2246811" cy="3168004"/>
          </a:xfrm>
          <a:prstGeom prst="rect">
            <a:avLst/>
          </a:prstGeom>
        </p:spPr>
      </p:pic>
      <p:pic>
        <p:nvPicPr>
          <p:cNvPr id="5" name="Picture 4" descr="Sexuell hälsa i vården : en metodbok för sjuksköterskor">
            <a:extLst>
              <a:ext uri="{FF2B5EF4-FFF2-40B4-BE49-F238E27FC236}">
                <a16:creationId xmlns:a16="http://schemas.microsoft.com/office/drawing/2014/main" id="{4F21C9EC-A118-485C-B7CE-8DB435451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354" y="1476010"/>
            <a:ext cx="2354580" cy="339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Sexualitet och hälsa : begränsningar och möjligheter (inbunden)">
            <a:extLst>
              <a:ext uri="{FF2B5EF4-FFF2-40B4-BE49-F238E27FC236}">
                <a16:creationId xmlns:a16="http://schemas.microsoft.com/office/drawing/2014/main" id="{B25CF62B-C68E-4E9E-B64C-404DC508F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838" y="3907756"/>
            <a:ext cx="1985555" cy="286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oken om sex - Johanna Ekdahl - Bok (9789127824195) | Bokus">
            <a:extLst>
              <a:ext uri="{FF2B5EF4-FFF2-40B4-BE49-F238E27FC236}">
                <a16:creationId xmlns:a16="http://schemas.microsoft.com/office/drawing/2014/main" id="{ACD2D788-2DCD-4403-B5B2-F2CDD5B21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269" y="3927173"/>
            <a:ext cx="2045091" cy="286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9384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A2C279-BEBB-44BD-BD5B-351A3C86D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1709883"/>
            <a:ext cx="9472971" cy="716142"/>
          </a:xfrm>
        </p:spPr>
        <p:txBody>
          <a:bodyPr/>
          <a:lstStyle/>
          <a:p>
            <a:pPr algn="ctr"/>
            <a:r>
              <a:rPr lang="sv-SE" sz="5400" b="1" dirty="0">
                <a:latin typeface="Arial" panose="020B0604020202020204" pitchFamily="34" charset="0"/>
                <a:cs typeface="Arial" panose="020B0604020202020204" pitchFamily="34" charset="0"/>
              </a:rPr>
              <a:t>Tack för att ni lyssnat!</a:t>
            </a: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BBAD3060-8055-47CB-92F4-70C7A261970A}"/>
              </a:ext>
            </a:extLst>
          </p:cNvPr>
          <p:cNvSpPr txBox="1">
            <a:spLocks/>
          </p:cNvSpPr>
          <p:nvPr/>
        </p:nvSpPr>
        <p:spPr>
          <a:xfrm>
            <a:off x="1109565" y="4967125"/>
            <a:ext cx="4516536" cy="716142"/>
          </a:xfrm>
          <a:prstGeom prst="rect">
            <a:avLst/>
          </a:prstGeom>
        </p:spPr>
        <p:txBody>
          <a:bodyPr vert="horz" lIns="91440" tIns="108000" rIns="91440" bIns="45720" rtlCol="0" anchor="t">
            <a:noAutofit/>
          </a:bodyPr>
          <a:lstStyle>
            <a:lvl1pPr algn="l" defTabSz="914400" rtl="0" eaLnBrk="1" latinLnBrk="0" hangingPunct="1">
              <a:lnSpc>
                <a:spcPts val="3840"/>
              </a:lnSpc>
              <a:spcBef>
                <a:spcPct val="0"/>
              </a:spcBef>
              <a:buNone/>
              <a:defRPr sz="3200" kern="1200" baseline="0">
                <a:solidFill>
                  <a:schemeClr val="tx1"/>
                </a:solidFill>
                <a:latin typeface="Work Sans" pitchFamily="2" charset="77"/>
                <a:ea typeface="+mj-ea"/>
                <a:cs typeface="+mj-cs"/>
              </a:defRPr>
            </a:lvl1pPr>
          </a:lstStyle>
          <a:p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kristina.fagerkvist@uu.se</a:t>
            </a:r>
          </a:p>
        </p:txBody>
      </p:sp>
      <p:pic>
        <p:nvPicPr>
          <p:cNvPr id="1026" name="Picture 2" descr="Cancerfonden - Giva Sverige">
            <a:extLst>
              <a:ext uri="{FF2B5EF4-FFF2-40B4-BE49-F238E27FC236}">
                <a16:creationId xmlns:a16="http://schemas.microsoft.com/office/drawing/2014/main" id="{BB28E3A6-85B5-482F-A32C-46B3BF87E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787" y="3106558"/>
            <a:ext cx="3229107" cy="174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arncancerfonden | Barncancerfonden">
            <a:extLst>
              <a:ext uri="{FF2B5EF4-FFF2-40B4-BE49-F238E27FC236}">
                <a16:creationId xmlns:a16="http://schemas.microsoft.com/office/drawing/2014/main" id="{85122029-AF53-461E-9D8F-E973034F8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4790046"/>
            <a:ext cx="3560680" cy="158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orskningsdagen 10 maj 2023">
            <a:extLst>
              <a:ext uri="{FF2B5EF4-FFF2-40B4-BE49-F238E27FC236}">
                <a16:creationId xmlns:a16="http://schemas.microsoft.com/office/drawing/2014/main" id="{C684D2A1-AE4B-45EA-854F-5FA2200E4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523" y="3471667"/>
            <a:ext cx="2144024" cy="125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E46D18BD-5193-4D5F-87CD-340C3290BD84}"/>
              </a:ext>
            </a:extLst>
          </p:cNvPr>
          <p:cNvSpPr/>
          <p:nvPr/>
        </p:nvSpPr>
        <p:spPr>
          <a:xfrm>
            <a:off x="1206500" y="3106558"/>
            <a:ext cx="1328819" cy="1860567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2733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52F326C-39F0-4F6A-B483-FBDCA7E526EA}"/>
              </a:ext>
            </a:extLst>
          </p:cNvPr>
          <p:cNvSpPr txBox="1">
            <a:spLocks/>
          </p:cNvSpPr>
          <p:nvPr/>
        </p:nvSpPr>
        <p:spPr>
          <a:xfrm>
            <a:off x="1066662" y="827936"/>
            <a:ext cx="3932237" cy="1600200"/>
          </a:xfrm>
          <a:prstGeom prst="rect">
            <a:avLst/>
          </a:prstGeom>
        </p:spPr>
        <p:txBody>
          <a:bodyPr vert="horz" lIns="91440" tIns="108000" rIns="91440" bIns="45720" rtlCol="0" anchor="t">
            <a:normAutofit/>
          </a:bodyPr>
          <a:lstStyle>
            <a:lvl1pPr algn="l" defTabSz="914400" rtl="0" eaLnBrk="1" latinLnBrk="0" hangingPunct="1">
              <a:lnSpc>
                <a:spcPts val="3840"/>
              </a:lnSpc>
              <a:spcBef>
                <a:spcPct val="0"/>
              </a:spcBef>
              <a:buNone/>
              <a:defRPr sz="3200" kern="1200" baseline="0">
                <a:solidFill>
                  <a:schemeClr val="tx1"/>
                </a:solidFill>
                <a:latin typeface="Work Sans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4800"/>
              <a:t>Följ oss på Linkedin!</a:t>
            </a:r>
            <a:endParaRPr lang="en-US" sz="4800" dirty="0"/>
          </a:p>
        </p:txBody>
      </p:sp>
      <p:pic>
        <p:nvPicPr>
          <p:cNvPr id="5" name="Bildobjekt 4" descr="En bild som visar Grafik, konst&#10;&#10;Automatiskt genererad beskrivning">
            <a:extLst>
              <a:ext uri="{FF2B5EF4-FFF2-40B4-BE49-F238E27FC236}">
                <a16:creationId xmlns:a16="http://schemas.microsoft.com/office/drawing/2014/main" id="{67638865-D0DD-4D23-81F8-9F9584D77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73767">
            <a:off x="2709561" y="2962173"/>
            <a:ext cx="2813507" cy="1168464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8D783CDA-1670-424F-BA4D-36F756052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5067" y="962602"/>
            <a:ext cx="4661860" cy="4661860"/>
          </a:xfrm>
          <a:prstGeom prst="rect">
            <a:avLst/>
          </a:prstGeom>
          <a:noFill/>
        </p:spPr>
      </p:pic>
      <p:pic>
        <p:nvPicPr>
          <p:cNvPr id="7" name="Bildobjekt 4" descr="En bild som visar Grafik, apelsin, grafisk design, Teckensnitt&#10;&#10;Automatiskt genererad beskrivning">
            <a:extLst>
              <a:ext uri="{FF2B5EF4-FFF2-40B4-BE49-F238E27FC236}">
                <a16:creationId xmlns:a16="http://schemas.microsoft.com/office/drawing/2014/main" id="{4DC59E41-A85E-4E31-9F95-BEE888CA0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039" y="3797425"/>
            <a:ext cx="2255538" cy="2232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0741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F998972-9A5D-14C8-8F24-8FB171FF1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Sexuell hälsa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C5AB238-0C29-C1BC-C41F-5718373C1A8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Multidimensionellt</a:t>
            </a:r>
          </a:p>
          <a:p>
            <a:pPr marL="0" indent="0">
              <a:buNone/>
            </a:pPr>
            <a:endParaRPr lang="sv-SE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del av den allmänna hälsan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8D43DC4-00A7-4658-B750-B63FDD895D2E}"/>
              </a:ext>
            </a:extLst>
          </p:cNvPr>
          <p:cNvPicPr/>
          <p:nvPr/>
        </p:nvPicPr>
        <p:blipFill rotWithShape="1">
          <a:blip r:embed="rId2"/>
          <a:srcRect l="59302" t="45599" r="13775" b="30206"/>
          <a:stretch/>
        </p:blipFill>
        <p:spPr bwMode="auto">
          <a:xfrm>
            <a:off x="7350035" y="1206682"/>
            <a:ext cx="3542210" cy="18761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Platshållare för innehåll 3">
            <a:extLst>
              <a:ext uri="{FF2B5EF4-FFF2-40B4-BE49-F238E27FC236}">
                <a16:creationId xmlns:a16="http://schemas.microsoft.com/office/drawing/2014/main" id="{4EFAB398-FEF4-4E38-A848-E64162F76289}"/>
              </a:ext>
            </a:extLst>
          </p:cNvPr>
          <p:cNvSpPr txBox="1">
            <a:spLocks/>
          </p:cNvSpPr>
          <p:nvPr/>
        </p:nvSpPr>
        <p:spPr bwMode="auto">
          <a:xfrm>
            <a:off x="1105988" y="3375780"/>
            <a:ext cx="9535887" cy="2516777"/>
          </a:xfrm>
          <a:prstGeom prst="roundRect">
            <a:avLst/>
          </a:prstGeom>
          <a:gradFill rotWithShape="1">
            <a:gsLst>
              <a:gs pos="1000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5400000" scaled="0"/>
          </a:gradFill>
          <a:ln w="127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”Sexuell hälsa är ett tillstånd av fysiskt, känslomässigt, psykiskt och socialt välbefinnande i förhållande till alla aspekter av sexualitet, inte bara avsaknad av sjukdom, dysfunktion eller skada.”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sv-SE" sz="1200" dirty="0">
              <a:solidFill>
                <a:schemeClr val="tx1"/>
              </a:solidFill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sv-SE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v-SE" sz="1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Guttmacher</a:t>
            </a:r>
            <a:r>
              <a:rPr lang="sv-SE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-Lancet kommissionen)</a:t>
            </a:r>
          </a:p>
        </p:txBody>
      </p:sp>
    </p:spTree>
    <p:extLst>
      <p:ext uri="{BB962C8B-B14F-4D97-AF65-F5344CB8AC3E}">
        <p14:creationId xmlns:p14="http://schemas.microsoft.com/office/powerpoint/2010/main" val="2610858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F998972-9A5D-14C8-8F24-8FB171FF1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Sexualitet är så mycket mer…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C5AB238-0C29-C1BC-C41F-5718373C1A8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än samlag</a:t>
            </a:r>
          </a:p>
          <a:p>
            <a:pPr lvl="1"/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Närhet</a:t>
            </a:r>
          </a:p>
          <a:p>
            <a:pPr lvl="1"/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Beröring</a:t>
            </a:r>
          </a:p>
          <a:p>
            <a:pPr lvl="1"/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Kärlek</a:t>
            </a:r>
          </a:p>
          <a:p>
            <a:pPr lvl="1"/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Njutning</a:t>
            </a:r>
          </a:p>
          <a:p>
            <a:pPr lvl="1"/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Tankar</a:t>
            </a:r>
          </a:p>
          <a:p>
            <a:pPr lvl="1"/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Kommunikation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053F9A42-A40D-4A77-B3A4-16F2ED3C2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9095" y="1498453"/>
            <a:ext cx="2015218" cy="3013410"/>
          </a:xfrm>
          <a:prstGeom prst="rect">
            <a:avLst/>
          </a:prstGeom>
        </p:spPr>
      </p:pic>
      <p:pic>
        <p:nvPicPr>
          <p:cNvPr id="7" name="Platshållare för innehåll 8">
            <a:extLst>
              <a:ext uri="{FF2B5EF4-FFF2-40B4-BE49-F238E27FC236}">
                <a16:creationId xmlns:a16="http://schemas.microsoft.com/office/drawing/2014/main" id="{52C91A8F-19D5-4D94-9F8B-D6AF54FCD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4313" y="1639578"/>
            <a:ext cx="2090059" cy="3147833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4799D62E-5066-4F7C-AB2D-E71A311D9A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4490" y="3192285"/>
            <a:ext cx="2830966" cy="1895174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38256626-CB1B-4D3F-AB72-1978DD7276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7003" y="4363530"/>
            <a:ext cx="3070260" cy="208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679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3273191F-E5E8-4ADA-98B6-65CAD0C9A8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9881" r="-1"/>
          <a:stretch/>
        </p:blipFill>
        <p:spPr>
          <a:xfrm>
            <a:off x="5805414" y="4007909"/>
            <a:ext cx="3129395" cy="2390510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0B231F29-7EBA-4D79-B47A-CC5D0B510A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646"/>
          <a:stretch/>
        </p:blipFill>
        <p:spPr>
          <a:xfrm>
            <a:off x="6086834" y="1776413"/>
            <a:ext cx="2847975" cy="223149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DF998972-9A5D-14C8-8F24-8FB171FF1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836613"/>
            <a:ext cx="10615612" cy="716142"/>
          </a:xfrm>
        </p:spPr>
        <p:txBody>
          <a:bodyPr/>
          <a:lstStyle/>
          <a:p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Cancerbehandling påverkar sexualiteten på olika sätt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C5AB238-0C29-C1BC-C41F-5718373C1A8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Förändrad anatomi och funktion</a:t>
            </a:r>
          </a:p>
          <a:p>
            <a:pPr marL="0" indent="0">
              <a:buNone/>
            </a:pPr>
            <a:endParaRPr lang="sv-SE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Förändrad känsel, nervpåverkan</a:t>
            </a:r>
          </a:p>
          <a:p>
            <a:pPr marL="0" indent="0">
              <a:buNone/>
            </a:pPr>
            <a:endParaRPr lang="sv-SE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Ärr</a:t>
            </a:r>
          </a:p>
          <a:p>
            <a:pPr marL="0" indent="0">
              <a:buNone/>
            </a:pPr>
            <a:endParaRPr lang="sv-SE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Hormonförändringar</a:t>
            </a:r>
          </a:p>
          <a:p>
            <a:pPr marL="0" indent="0">
              <a:buNone/>
            </a:pPr>
            <a:endParaRPr lang="sv-SE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Trötthet</a:t>
            </a:r>
          </a:p>
          <a:p>
            <a:pPr marL="0" indent="0">
              <a:buNone/>
            </a:pPr>
            <a:endParaRPr lang="sv-SE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Psykologiskt</a:t>
            </a:r>
          </a:p>
          <a:p>
            <a:endParaRPr lang="sv-SE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Relationer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ECD3F97-2037-44F5-B80C-0848516D81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1304"/>
          <a:stretch/>
        </p:blipFill>
        <p:spPr>
          <a:xfrm>
            <a:off x="8934809" y="2047876"/>
            <a:ext cx="2971800" cy="306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838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F998972-9A5D-14C8-8F24-8FB171FF1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Vad säger vårdprogrammen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C5AB238-0C29-C1BC-C41F-5718373C1A8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47738" y="1776413"/>
            <a:ext cx="7500937" cy="4244974"/>
          </a:xfrm>
        </p:spPr>
        <p:txBody>
          <a:bodyPr/>
          <a:lstStyle/>
          <a:p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Anamnes om sexuell hälsa bör tas före behandlingsstart och kontinuerligt under cancerresan</a:t>
            </a:r>
            <a:endParaRPr lang="sv-SE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Alla patienter ska informeras om hur behandlingen </a:t>
            </a:r>
            <a:r>
              <a:rPr lang="sv-SE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</a:t>
            </a:r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kan påverka deras sexuella funktion</a:t>
            </a:r>
            <a:endParaRPr lang="sv-SE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PLISSIT-modellen rekommenderas</a:t>
            </a:r>
          </a:p>
          <a:p>
            <a:endParaRPr lang="sv-SE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Inom varje region behöver kompetens inom sexuell hälsa och cancer säkerställas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C141969-4CE9-451B-A48A-A0DEABC96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2476" y="1276049"/>
            <a:ext cx="3452162" cy="2321989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A8F8F578-4254-4F79-A10E-81254A18F7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1" r="7374" b="7557"/>
          <a:stretch/>
        </p:blipFill>
        <p:spPr>
          <a:xfrm>
            <a:off x="8448675" y="3652657"/>
            <a:ext cx="3375962" cy="224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312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F998972-9A5D-14C8-8F24-8FB171FF1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err="1">
                <a:latin typeface="Arial" panose="020B0604020202020204" pitchFamily="34" charset="0"/>
                <a:cs typeface="Arial" panose="020B0604020202020204" pitchFamily="34" charset="0"/>
              </a:rPr>
              <a:t>Fex-Can</a:t>
            </a:r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>
                <a:latin typeface="Arial" panose="020B0604020202020204" pitchFamily="34" charset="0"/>
                <a:cs typeface="Arial" panose="020B0604020202020204" pitchFamily="34" charset="0"/>
              </a:rPr>
              <a:t>Childhood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C5AB238-0C29-C1BC-C41F-5718373C1A8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47738" y="1776413"/>
            <a:ext cx="10234612" cy="4244974"/>
          </a:xfrm>
        </p:spPr>
        <p:txBody>
          <a:bodyPr/>
          <a:lstStyle/>
          <a:p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Studiedeltagare:</a:t>
            </a:r>
          </a:p>
          <a:p>
            <a:pPr lvl="1"/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2545 unga vuxna som behandlats för barncancer (59%)</a:t>
            </a:r>
          </a:p>
          <a:p>
            <a:pPr lvl="1"/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819 unga vuxna från generella befolkningen (42%)</a:t>
            </a:r>
          </a:p>
          <a:p>
            <a:pPr marL="0" indent="0">
              <a:buNone/>
            </a:pPr>
            <a:endParaRPr lang="sv-SE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Enkät kombinerat med kliniska data från Svenska barncancerregistret</a:t>
            </a:r>
          </a:p>
          <a:p>
            <a:pPr lvl="1"/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Sexuell funktion och nöjdhet (</a:t>
            </a:r>
            <a:r>
              <a:rPr lang="sv-SE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SexFS</a:t>
            </a:r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Kroppsuppfattning (BIS)</a:t>
            </a:r>
          </a:p>
          <a:p>
            <a:pPr lvl="1"/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Symtom på ångest/depression (HADS)</a:t>
            </a:r>
          </a:p>
          <a:p>
            <a:pPr lvl="1"/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Studiespecifika frågor</a:t>
            </a:r>
          </a:p>
          <a:p>
            <a:pPr lvl="1"/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Kliniska data: diagnos, ålder vid diagnos, behandlingstyp</a:t>
            </a:r>
          </a:p>
          <a:p>
            <a:endParaRPr lang="sv-SE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Bildobjekt 4" descr="En bild som visar Grafik, apelsin, grafisk design, Teckensnitt&#10;&#10;Automatiskt genererad beskrivning">
            <a:extLst>
              <a:ext uri="{FF2B5EF4-FFF2-40B4-BE49-F238E27FC236}">
                <a16:creationId xmlns:a16="http://schemas.microsoft.com/office/drawing/2014/main" id="{208269BF-1CB6-4508-B380-4BDE58528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913" y="436435"/>
            <a:ext cx="2255538" cy="2232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5472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F998972-9A5D-14C8-8F24-8FB171FF1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836613"/>
            <a:ext cx="10930035" cy="716142"/>
          </a:xfrm>
        </p:spPr>
        <p:txBody>
          <a:bodyPr/>
          <a:lstStyle/>
          <a:p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PROMIS Sexual </a:t>
            </a:r>
            <a:r>
              <a:rPr lang="sv-SE" b="1" dirty="0" err="1"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b="1" dirty="0" err="1">
                <a:latin typeface="Arial" panose="020B0604020202020204" pitchFamily="34" charset="0"/>
                <a:cs typeface="Arial" panose="020B0604020202020204" pitchFamily="34" charset="0"/>
              </a:rPr>
              <a:t>Satisfaction</a:t>
            </a:r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>
                <a:latin typeface="Arial" panose="020B0604020202020204" pitchFamily="34" charset="0"/>
                <a:cs typeface="Arial" panose="020B0604020202020204" pitchFamily="34" charset="0"/>
              </a:rPr>
              <a:t>Measure</a:t>
            </a:r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sv-SE" b="1" dirty="0" err="1">
                <a:latin typeface="Arial" panose="020B0604020202020204" pitchFamily="34" charset="0"/>
                <a:cs typeface="Arial" panose="020B0604020202020204" pitchFamily="34" charset="0"/>
              </a:rPr>
              <a:t>SexFS</a:t>
            </a:r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 v 2.0)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C5AB238-0C29-C1BC-C41F-5718373C1A8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47738" y="2375555"/>
            <a:ext cx="9472971" cy="3645832"/>
          </a:xfrm>
        </p:spPr>
        <p:txBody>
          <a:bodyPr/>
          <a:lstStyle/>
          <a:p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Mäter sexuell funktion och nöjdhet</a:t>
            </a:r>
          </a:p>
          <a:p>
            <a:endParaRPr lang="sv-SE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Bildobjekt 3" descr="En bild som visar text, skärmbild, Teckensnitt, algebra&#10;&#10;Automatiskt genererad beskrivning">
            <a:extLst>
              <a:ext uri="{FF2B5EF4-FFF2-40B4-BE49-F238E27FC236}">
                <a16:creationId xmlns:a16="http://schemas.microsoft.com/office/drawing/2014/main" id="{FEA06DEF-CD34-4E1E-B39A-834A73C7F3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127"/>
          <a:stretch/>
        </p:blipFill>
        <p:spPr>
          <a:xfrm>
            <a:off x="838200" y="3248083"/>
            <a:ext cx="5388429" cy="1802485"/>
          </a:xfrm>
          <a:prstGeom prst="rect">
            <a:avLst/>
          </a:prstGeom>
        </p:spPr>
      </p:pic>
      <p:pic>
        <p:nvPicPr>
          <p:cNvPr id="5" name="Bildobjekt 4" descr="En bild som visar text, skärmbild, Teckensnitt, algebra&#10;&#10;Automatiskt genererad beskrivning">
            <a:extLst>
              <a:ext uri="{FF2B5EF4-FFF2-40B4-BE49-F238E27FC236}">
                <a16:creationId xmlns:a16="http://schemas.microsoft.com/office/drawing/2014/main" id="{359B668E-8C5A-4D0D-AB06-7EABDD1E19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710"/>
          <a:stretch/>
        </p:blipFill>
        <p:spPr>
          <a:xfrm>
            <a:off x="6096000" y="3791622"/>
            <a:ext cx="4742940" cy="210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774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48B2EF9B-9C39-49EB-BBD2-D287E50377B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87487580"/>
              </p:ext>
            </p:extLst>
          </p:nvPr>
        </p:nvGraphicFramePr>
        <p:xfrm>
          <a:off x="1359514" y="256540"/>
          <a:ext cx="9472972" cy="6344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7376">
                  <a:extLst>
                    <a:ext uri="{9D8B030D-6E8A-4147-A177-3AD203B41FA5}">
                      <a16:colId xmlns:a16="http://schemas.microsoft.com/office/drawing/2014/main" val="2559136678"/>
                    </a:ext>
                  </a:extLst>
                </a:gridCol>
                <a:gridCol w="1309816">
                  <a:extLst>
                    <a:ext uri="{9D8B030D-6E8A-4147-A177-3AD203B41FA5}">
                      <a16:colId xmlns:a16="http://schemas.microsoft.com/office/drawing/2014/main" val="2012729651"/>
                    </a:ext>
                  </a:extLst>
                </a:gridCol>
                <a:gridCol w="2038865">
                  <a:extLst>
                    <a:ext uri="{9D8B030D-6E8A-4147-A177-3AD203B41FA5}">
                      <a16:colId xmlns:a16="http://schemas.microsoft.com/office/drawing/2014/main" val="1671960303"/>
                    </a:ext>
                  </a:extLst>
                </a:gridCol>
                <a:gridCol w="1813151">
                  <a:extLst>
                    <a:ext uri="{9D8B030D-6E8A-4147-A177-3AD203B41FA5}">
                      <a16:colId xmlns:a16="http://schemas.microsoft.com/office/drawing/2014/main" val="1636963573"/>
                    </a:ext>
                  </a:extLst>
                </a:gridCol>
                <a:gridCol w="2033764">
                  <a:extLst>
                    <a:ext uri="{9D8B030D-6E8A-4147-A177-3AD203B41FA5}">
                      <a16:colId xmlns:a16="http://schemas.microsoft.com/office/drawing/2014/main" val="34989594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v-S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v-SE" sz="2400" dirty="0">
                          <a:solidFill>
                            <a:schemeClr val="tx1"/>
                          </a:solidFill>
                        </a:rPr>
                        <a:t>Kvinnor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v-SE" sz="2400" dirty="0">
                          <a:solidFill>
                            <a:schemeClr val="tx1"/>
                          </a:solidFill>
                        </a:rPr>
                        <a:t>Män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sv-S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153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Överlevare</a:t>
                      </a:r>
                    </a:p>
                    <a:p>
                      <a:pPr algn="ctr"/>
                      <a:r>
                        <a:rPr lang="sv-SE" dirty="0"/>
                        <a:t>n=1333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Jämförelsegrupp</a:t>
                      </a:r>
                    </a:p>
                    <a:p>
                      <a:pPr algn="ctr"/>
                      <a:r>
                        <a:rPr lang="sv-SE" dirty="0"/>
                        <a:t>n=493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Överlevare</a:t>
                      </a:r>
                    </a:p>
                    <a:p>
                      <a:pPr algn="ctr"/>
                      <a:r>
                        <a:rPr lang="sv-SE" dirty="0"/>
                        <a:t>n=1212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Jämförelsegrupp</a:t>
                      </a:r>
                    </a:p>
                    <a:p>
                      <a:pPr algn="ctr"/>
                      <a:r>
                        <a:rPr lang="sv-SE" dirty="0"/>
                        <a:t>n=326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9629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b="1" dirty="0"/>
                        <a:t>Bakgrundsfaktorer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802547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Ålder vid studien, år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29*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30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0441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Har en partner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940 (71)***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394 (81)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727 (60)***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231 (72)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9535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Har barn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495 (37)***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230 (47)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368 (31)***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127 (39)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7903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Heterosexuell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1178 (90)*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454 (93)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1137 (95)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307 (95)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942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b="1" dirty="0"/>
                        <a:t>Kliniska faktorer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2113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Ålder vid diagnos, år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1791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Typ av cancer</a:t>
                      </a:r>
                    </a:p>
                    <a:p>
                      <a:pPr lvl="1" defTabSz="180000"/>
                      <a:r>
                        <a:rPr lang="sv-SE" dirty="0"/>
                        <a:t>Hematologisk</a:t>
                      </a:r>
                    </a:p>
                    <a:p>
                      <a:pPr lvl="1" defTabSz="180000"/>
                      <a:r>
                        <a:rPr lang="sv-SE" dirty="0"/>
                        <a:t>CNS tumör</a:t>
                      </a:r>
                    </a:p>
                    <a:p>
                      <a:pPr lvl="1" defTabSz="180000"/>
                      <a:r>
                        <a:rPr lang="sv-SE" dirty="0"/>
                        <a:t>Solida tumörer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  <a:p>
                      <a:r>
                        <a:rPr lang="sv-SE" dirty="0"/>
                        <a:t>603 (45)</a:t>
                      </a:r>
                    </a:p>
                    <a:p>
                      <a:r>
                        <a:rPr lang="sv-SE" dirty="0"/>
                        <a:t>310 (23)</a:t>
                      </a:r>
                    </a:p>
                    <a:p>
                      <a:r>
                        <a:rPr lang="sv-SE" dirty="0"/>
                        <a:t>417 (32)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  <a:p>
                      <a:r>
                        <a:rPr lang="sv-SE" dirty="0"/>
                        <a:t>615 (51)</a:t>
                      </a:r>
                    </a:p>
                    <a:p>
                      <a:r>
                        <a:rPr lang="sv-SE" dirty="0"/>
                        <a:t>267 (22)</a:t>
                      </a:r>
                    </a:p>
                    <a:p>
                      <a:r>
                        <a:rPr lang="sv-SE" dirty="0"/>
                        <a:t>330 (27)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2917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Typ av behandling</a:t>
                      </a:r>
                    </a:p>
                    <a:p>
                      <a:pPr lvl="1"/>
                      <a:r>
                        <a:rPr lang="sv-SE" dirty="0"/>
                        <a:t>Cytostatika</a:t>
                      </a:r>
                    </a:p>
                    <a:p>
                      <a:pPr lvl="1"/>
                      <a:r>
                        <a:rPr lang="sv-SE" dirty="0"/>
                        <a:t>Kirurgi</a:t>
                      </a:r>
                    </a:p>
                    <a:p>
                      <a:pPr lvl="1"/>
                      <a:r>
                        <a:rPr lang="sv-SE" dirty="0"/>
                        <a:t>Strålbehandling</a:t>
                      </a:r>
                    </a:p>
                    <a:p>
                      <a:pPr lvl="1"/>
                      <a:r>
                        <a:rPr lang="sv-SE" dirty="0"/>
                        <a:t>HSCT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  <a:p>
                      <a:r>
                        <a:rPr lang="sv-SE" dirty="0"/>
                        <a:t>944 (71)</a:t>
                      </a:r>
                    </a:p>
                    <a:p>
                      <a:r>
                        <a:rPr lang="sv-SE" dirty="0"/>
                        <a:t>504 (38)</a:t>
                      </a:r>
                    </a:p>
                    <a:p>
                      <a:r>
                        <a:rPr lang="sv-SE" dirty="0"/>
                        <a:t>282 (21)</a:t>
                      </a:r>
                    </a:p>
                    <a:p>
                      <a:r>
                        <a:rPr lang="sv-SE" dirty="0"/>
                        <a:t>82 (6)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  <a:p>
                      <a:r>
                        <a:rPr lang="sv-SE" dirty="0"/>
                        <a:t>887 (73)</a:t>
                      </a:r>
                    </a:p>
                    <a:p>
                      <a:r>
                        <a:rPr lang="sv-SE" dirty="0"/>
                        <a:t>411 (34)</a:t>
                      </a:r>
                    </a:p>
                    <a:p>
                      <a:r>
                        <a:rPr lang="sv-SE" dirty="0"/>
                        <a:t>261 (22)</a:t>
                      </a:r>
                    </a:p>
                    <a:p>
                      <a:r>
                        <a:rPr lang="sv-SE" dirty="0"/>
                        <a:t>99 (8)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206740"/>
                  </a:ext>
                </a:extLst>
              </a:tr>
            </a:tbl>
          </a:graphicData>
        </a:graphic>
      </p:graphicFrame>
      <p:sp>
        <p:nvSpPr>
          <p:cNvPr id="7" name="Rektangel 6">
            <a:extLst>
              <a:ext uri="{FF2B5EF4-FFF2-40B4-BE49-F238E27FC236}">
                <a16:creationId xmlns:a16="http://schemas.microsoft.com/office/drawing/2014/main" id="{5FAFF7EB-6438-4461-8511-63C005BF466C}"/>
              </a:ext>
            </a:extLst>
          </p:cNvPr>
          <p:cNvSpPr/>
          <p:nvPr/>
        </p:nvSpPr>
        <p:spPr>
          <a:xfrm>
            <a:off x="10165736" y="3784600"/>
            <a:ext cx="1530964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2000" dirty="0">
                <a:solidFill>
                  <a:schemeClr val="tx1"/>
                </a:solidFill>
              </a:rPr>
              <a:t>* p&lt;0.05</a:t>
            </a:r>
          </a:p>
          <a:p>
            <a:r>
              <a:rPr lang="sv-SE" sz="2000" dirty="0">
                <a:solidFill>
                  <a:schemeClr val="tx1"/>
                </a:solidFill>
              </a:rPr>
              <a:t>*** p&lt;0.001</a:t>
            </a:r>
          </a:p>
        </p:txBody>
      </p:sp>
    </p:spTree>
    <p:extLst>
      <p:ext uri="{BB962C8B-B14F-4D97-AF65-F5344CB8AC3E}">
        <p14:creationId xmlns:p14="http://schemas.microsoft.com/office/powerpoint/2010/main" val="1721418897"/>
      </p:ext>
    </p:extLst>
  </p:cSld>
  <p:clrMapOvr>
    <a:masterClrMapping/>
  </p:clrMapOvr>
</p:sld>
</file>

<file path=ppt/theme/theme1.xml><?xml version="1.0" encoding="utf-8"?>
<a:theme xmlns:a="http://schemas.openxmlformats.org/drawingml/2006/main" name="UU-tema VIT">
  <a:themeElements>
    <a:clrScheme name="Grå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U_mall_2024-05-02.potx [Skrivskyddad]" id="{0E335CA2-A50D-407C-9519-D3B88ED45C81}" vid="{1755F6FB-FD89-4F23-B5E8-5B4188E49BB3}"/>
    </a:ext>
  </a:extLst>
</a:theme>
</file>

<file path=ppt/theme/theme2.xml><?xml version="1.0" encoding="utf-8"?>
<a:theme xmlns:a="http://schemas.openxmlformats.org/drawingml/2006/main" name="UU-tema LJUSGRÅ">
  <a:themeElements>
    <a:clrScheme name="Grå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U_mall_2024-05-02.potx [Skrivskyddad]" id="{0E335CA2-A50D-407C-9519-D3B88ED45C81}" vid="{FFEF92B3-227A-4470-BF9F-952AB6ECBF5F}"/>
    </a:ext>
  </a:extLst>
</a:theme>
</file>

<file path=ppt/theme/theme3.xml><?xml version="1.0" encoding="utf-8"?>
<a:theme xmlns:a="http://schemas.openxmlformats.org/drawingml/2006/main" name="UU-tema MÖRKGRÅ OBS FÖR HUMANISTISKA TEATERN">
  <a:themeElements>
    <a:clrScheme name="Grå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U_mall_2024-05-02.potx [Skrivskyddad]" id="{0E335CA2-A50D-407C-9519-D3B88ED45C81}" vid="{EB118DA2-CBF5-4D05-8239-92F4BD87ACCB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8290C1E7300CC418116967D97B15331" ma:contentTypeVersion="15" ma:contentTypeDescription="Skapa ett nytt dokument." ma:contentTypeScope="" ma:versionID="e055f40f1e159a04c39189b053c3b72f">
  <xsd:schema xmlns:xsd="http://www.w3.org/2001/XMLSchema" xmlns:xs="http://www.w3.org/2001/XMLSchema" xmlns:p="http://schemas.microsoft.com/office/2006/metadata/properties" xmlns:ns2="3180f522-9ce7-40a7-afa6-7346c3812ce8" xmlns:ns3="eb465a92-2349-4e81-b160-0d8be886fc5a" targetNamespace="http://schemas.microsoft.com/office/2006/metadata/properties" ma:root="true" ma:fieldsID="bad503341d02067b26d5d29e84d61e56" ns2:_="" ns3:_="">
    <xsd:import namespace="3180f522-9ce7-40a7-afa6-7346c3812ce8"/>
    <xsd:import namespace="eb465a92-2349-4e81-b160-0d8be886fc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80f522-9ce7-40a7-afa6-7346c3812c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4" nillable="true" ma:taxonomy="true" ma:internalName="lcf76f155ced4ddcb4097134ff3c332f" ma:taxonomyFieldName="MediaServiceImageTags" ma:displayName="Bildmarkeringar" ma:readOnly="false" ma:fieldId="{5cf76f15-5ced-4ddc-b409-7134ff3c332f}" ma:taxonomyMulti="true" ma:sspId="97266bcc-55c4-4544-a428-4f926305b5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465a92-2349-4e81-b160-0d8be886fc5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a18a20cc-6a73-4b9b-812b-ba53598a8135}" ma:internalName="TaxCatchAll" ma:showField="CatchAllData" ma:web="eb465a92-2349-4e81-b160-0d8be886fc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b465a92-2349-4e81-b160-0d8be886fc5a" xsi:nil="true"/>
    <lcf76f155ced4ddcb4097134ff3c332f xmlns="3180f522-9ce7-40a7-afa6-7346c3812ce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1F93B54-B0F0-404B-AB7F-296D58E42EFF}"/>
</file>

<file path=customXml/itemProps2.xml><?xml version="1.0" encoding="utf-8"?>
<ds:datastoreItem xmlns:ds="http://schemas.openxmlformats.org/officeDocument/2006/customXml" ds:itemID="{EBA11D6A-CB4C-41E0-9FF0-87A940F4C36A}"/>
</file>

<file path=customXml/itemProps3.xml><?xml version="1.0" encoding="utf-8"?>
<ds:datastoreItem xmlns:ds="http://schemas.openxmlformats.org/officeDocument/2006/customXml" ds:itemID="{EFF8C684-789F-4512-BC65-90016499F95E}"/>
</file>

<file path=docProps/app.xml><?xml version="1.0" encoding="utf-8"?>
<Properties xmlns="http://schemas.openxmlformats.org/officeDocument/2006/extended-properties" xmlns:vt="http://schemas.openxmlformats.org/officeDocument/2006/docPropsVTypes">
  <Template>UU_mall_2024-05-02</Template>
  <TotalTime>479</TotalTime>
  <Words>899</Words>
  <Application>Microsoft Office PowerPoint</Application>
  <PresentationFormat>Bredbild</PresentationFormat>
  <Paragraphs>231</Paragraphs>
  <Slides>22</Slides>
  <Notes>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22</vt:i4>
      </vt:variant>
    </vt:vector>
  </HeadingPairs>
  <TitlesOfParts>
    <vt:vector size="30" baseType="lpstr">
      <vt:lpstr>Work Sans</vt:lpstr>
      <vt:lpstr>Calibri</vt:lpstr>
      <vt:lpstr>Work Sans SemiBold</vt:lpstr>
      <vt:lpstr>Work Sans Medium</vt:lpstr>
      <vt:lpstr>Arial</vt:lpstr>
      <vt:lpstr>UU-tema VIT</vt:lpstr>
      <vt:lpstr>UU-tema LJUSGRÅ</vt:lpstr>
      <vt:lpstr>UU-tema MÖRKGRÅ OBS FÖR HUMANISTISKA TEATERN</vt:lpstr>
      <vt:lpstr>Sexuell hälsa efter cancer  </vt:lpstr>
      <vt:lpstr>Agenda</vt:lpstr>
      <vt:lpstr>Sexuell hälsa</vt:lpstr>
      <vt:lpstr>Sexualitet är så mycket mer…</vt:lpstr>
      <vt:lpstr>Cancerbehandling påverkar sexualiteten på olika sätt</vt:lpstr>
      <vt:lpstr>Vad säger vårdprogrammen</vt:lpstr>
      <vt:lpstr>Fex-Can Childhood</vt:lpstr>
      <vt:lpstr>PROMIS Sexual Function and Satisfaction Measure (SexFS v 2.0)</vt:lpstr>
      <vt:lpstr>PowerPoint-presentation</vt:lpstr>
      <vt:lpstr>Prevalens av sexuell dysfunktion</vt:lpstr>
      <vt:lpstr>Faktorer associerad med sexuell dysfunktion</vt:lpstr>
      <vt:lpstr>Sexuell aktivitet</vt:lpstr>
      <vt:lpstr>Fex-Can interventionen</vt:lpstr>
      <vt:lpstr>Interventionens innehåll</vt:lpstr>
      <vt:lpstr>Resultat Fex-Can Sex</vt:lpstr>
      <vt:lpstr>Resultat diskussionsforumet</vt:lpstr>
      <vt:lpstr>Vad säger studiedeltagare och patienter?</vt:lpstr>
      <vt:lpstr>Råd till dem vi möter</vt:lpstr>
      <vt:lpstr>Ta med er hem till kliniken</vt:lpstr>
      <vt:lpstr>Tips på var man kan hitta mer information</vt:lpstr>
      <vt:lpstr>Tack för att ni lyssnat!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Kristina Fagerkvist</dc:creator>
  <cp:lastModifiedBy>Kristina Fagerkvist</cp:lastModifiedBy>
  <cp:revision>76</cp:revision>
  <dcterms:created xsi:type="dcterms:W3CDTF">2024-09-03T20:16:03Z</dcterms:created>
  <dcterms:modified xsi:type="dcterms:W3CDTF">2024-12-12T19:47:06Z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0x01010058290C1E7300CC418116967D97B15331</vt:lpwstr>
  </property>
</Properties>
</file>